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saveSubsetFonts="1" autoCompressPictures="0">
  <p:sldMasterIdLst>
    <p:sldMasterId id="2147483654"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8" d="100"/>
          <a:sy n="18" d="100"/>
        </p:scale>
        <p:origin x="-1002" y="-9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515086495"/>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Shape 4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4" name="Shape 4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7" name="Shape 10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4" name="Shape 114"/>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1" name="Shape 12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8" name="Shape 12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5" name="Shape 13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42" name="Shape 14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49" name="Shape 14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6" name="Shape 15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63" name="Shape 16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0" name="Shape 17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1" name="Shape 5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8" name="Shape 5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5" name="Shape 6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9" name="Shape 7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6" name="Shape 86"/>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0" name="Shape 100"/>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p:nvPr/>
        </p:nvSpPr>
        <p:spPr>
          <a:xfrm rot="10800000" flipH="1">
            <a:off x="0" y="2984999"/>
            <a:ext cx="9144000" cy="2158500"/>
          </a:xfrm>
          <a:prstGeom prst="rect">
            <a:avLst/>
          </a:prstGeom>
          <a:solidFill>
            <a:schemeClr val="lt1"/>
          </a:solidFill>
          <a:ln>
            <a:noFill/>
          </a:ln>
        </p:spPr>
        <p:txBody>
          <a:bodyPr lIns="91425" tIns="45700" rIns="91425" bIns="45700" anchor="ctr" anchorCtr="0">
            <a:spAutoFit/>
          </a:bodyPr>
          <a:lstStyle/>
          <a:p>
            <a:pPr>
              <a:spcBef>
                <a:spcPts val="0"/>
              </a:spcBef>
              <a:buNone/>
            </a:pPr>
            <a:endParaRPr/>
          </a:p>
        </p:txBody>
      </p:sp>
      <p:sp>
        <p:nvSpPr>
          <p:cNvPr id="9" name="Shape 9"/>
          <p:cNvSpPr/>
          <p:nvPr/>
        </p:nvSpPr>
        <p:spPr>
          <a:xfrm>
            <a:off x="0" y="2393175"/>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spAutoFit/>
          </a:bodyPr>
          <a:lstStyle/>
          <a:p>
            <a:pPr>
              <a:spcBef>
                <a:spcPts val="0"/>
              </a:spcBef>
              <a:buNone/>
            </a:pPr>
            <a:endParaRPr/>
          </a:p>
        </p:txBody>
      </p:sp>
      <p:sp>
        <p:nvSpPr>
          <p:cNvPr id="10" name="Shape 10"/>
          <p:cNvSpPr/>
          <p:nvPr/>
        </p:nvSpPr>
        <p:spPr>
          <a:xfrm rot="10800000" flipH="1">
            <a:off x="0" y="2983958"/>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spAutoFit/>
          </a:bodyPr>
          <a:lstStyle/>
          <a:p>
            <a:pPr>
              <a:spcBef>
                <a:spcPts val="0"/>
              </a:spcBef>
              <a:buNone/>
            </a:pPr>
            <a:endParaRPr/>
          </a:p>
        </p:txBody>
      </p:sp>
      <p:sp>
        <p:nvSpPr>
          <p:cNvPr id="11" name="Shape 11"/>
          <p:cNvSpPr txBox="1">
            <a:spLocks noGrp="1"/>
          </p:cNvSpPr>
          <p:nvPr>
            <p:ph type="ctrTitle"/>
          </p:nvPr>
        </p:nvSpPr>
        <p:spPr>
          <a:xfrm>
            <a:off x="685800" y="1746892"/>
            <a:ext cx="7772400" cy="1238099"/>
          </a:xfrm>
          <a:prstGeom prst="rect">
            <a:avLst/>
          </a:prstGeom>
        </p:spPr>
        <p:txBody>
          <a:bodyPr lIns="91425" tIns="91425" rIns="91425" bIns="91425" anchor="b" anchorCtr="0"/>
          <a:lstStyle>
            <a:lvl1pPr algn="ctr">
              <a:spcBef>
                <a:spcPts val="0"/>
              </a:spcBef>
              <a:defRPr/>
            </a:lvl1pPr>
            <a:lvl2pPr algn="ctr">
              <a:spcBef>
                <a:spcPts val="0"/>
              </a:spcBef>
              <a:defRPr/>
            </a:lvl2pPr>
            <a:lvl3pPr algn="ctr">
              <a:spcBef>
                <a:spcPts val="0"/>
              </a:spcBef>
              <a:defRPr/>
            </a:lvl3pPr>
            <a:lvl4pPr algn="ctr">
              <a:spcBef>
                <a:spcPts val="0"/>
              </a:spcBef>
              <a:defRPr/>
            </a:lvl4pPr>
            <a:lvl5pPr algn="ctr">
              <a:spcBef>
                <a:spcPts val="0"/>
              </a:spcBef>
              <a:defRPr/>
            </a:lvl5pPr>
            <a:lvl6pPr algn="ctr">
              <a:spcBef>
                <a:spcPts val="0"/>
              </a:spcBef>
              <a:defRPr/>
            </a:lvl6pPr>
            <a:lvl7pPr algn="ctr">
              <a:spcBef>
                <a:spcPts val="0"/>
              </a:spcBef>
              <a:defRPr/>
            </a:lvl7pPr>
            <a:lvl8pPr algn="ctr">
              <a:spcBef>
                <a:spcPts val="0"/>
              </a:spcBef>
              <a:defRPr/>
            </a:lvl8pPr>
            <a:lvl9pPr algn="ctr">
              <a:spcBef>
                <a:spcPts val="0"/>
              </a:spcBef>
              <a:defRPr/>
            </a:lvl9pPr>
          </a:lstStyle>
          <a:p>
            <a:endParaRPr/>
          </a:p>
        </p:txBody>
      </p:sp>
      <p:sp>
        <p:nvSpPr>
          <p:cNvPr id="12" name="Shape 12"/>
          <p:cNvSpPr txBox="1">
            <a:spLocks noGrp="1"/>
          </p:cNvSpPr>
          <p:nvPr>
            <p:ph type="subTitle" idx="1"/>
          </p:nvPr>
        </p:nvSpPr>
        <p:spPr>
          <a:xfrm>
            <a:off x="685800" y="3093357"/>
            <a:ext cx="7772400" cy="666600"/>
          </a:xfrm>
          <a:prstGeom prst="rect">
            <a:avLst/>
          </a:prstGeom>
        </p:spPr>
        <p:txBody>
          <a:bodyPr lIns="91425" tIns="91425" rIns="91425" bIns="91425" anchor="t" anchorCtr="0"/>
          <a:lstStyle>
            <a:lvl1pPr algn="ctr">
              <a:spcBef>
                <a:spcPts val="0"/>
              </a:spcBef>
              <a:buClr>
                <a:schemeClr val="dk2"/>
              </a:buClr>
              <a:buSzPct val="100000"/>
              <a:buNone/>
              <a:defRPr sz="2400" i="1">
                <a:solidFill>
                  <a:schemeClr val="dk2"/>
                </a:solidFill>
              </a:defRPr>
            </a:lvl1pPr>
            <a:lvl2pPr algn="ctr">
              <a:spcBef>
                <a:spcPts val="0"/>
              </a:spcBef>
              <a:buClr>
                <a:schemeClr val="dk2"/>
              </a:buClr>
              <a:buNone/>
              <a:defRPr i="1">
                <a:solidFill>
                  <a:schemeClr val="dk2"/>
                </a:solidFill>
              </a:defRPr>
            </a:lvl2pPr>
            <a:lvl3pPr algn="ctr">
              <a:spcBef>
                <a:spcPts val="0"/>
              </a:spcBef>
              <a:buClr>
                <a:schemeClr val="dk2"/>
              </a:buClr>
              <a:buNone/>
              <a:defRPr i="1">
                <a:solidFill>
                  <a:schemeClr val="dk2"/>
                </a:solidFill>
              </a:defRPr>
            </a:lvl3pPr>
            <a:lvl4pPr algn="ctr">
              <a:spcBef>
                <a:spcPts val="0"/>
              </a:spcBef>
              <a:buClr>
                <a:schemeClr val="dk2"/>
              </a:buClr>
              <a:buSzPct val="100000"/>
              <a:buNone/>
              <a:defRPr sz="2400" i="1">
                <a:solidFill>
                  <a:schemeClr val="dk2"/>
                </a:solidFill>
              </a:defRPr>
            </a:lvl4pPr>
            <a:lvl5pPr algn="ctr">
              <a:spcBef>
                <a:spcPts val="0"/>
              </a:spcBef>
              <a:buClr>
                <a:schemeClr val="dk2"/>
              </a:buClr>
              <a:buSzPct val="100000"/>
              <a:buNone/>
              <a:defRPr sz="2400" i="1">
                <a:solidFill>
                  <a:schemeClr val="dk2"/>
                </a:solidFill>
              </a:defRPr>
            </a:lvl5pPr>
            <a:lvl6pPr algn="ctr">
              <a:spcBef>
                <a:spcPts val="0"/>
              </a:spcBef>
              <a:buClr>
                <a:schemeClr val="dk2"/>
              </a:buClr>
              <a:buSzPct val="100000"/>
              <a:buNone/>
              <a:defRPr sz="2400" i="1">
                <a:solidFill>
                  <a:schemeClr val="dk2"/>
                </a:solidFill>
              </a:defRPr>
            </a:lvl6pPr>
            <a:lvl7pPr algn="ctr">
              <a:spcBef>
                <a:spcPts val="0"/>
              </a:spcBef>
              <a:buClr>
                <a:schemeClr val="dk2"/>
              </a:buClr>
              <a:buSzPct val="100000"/>
              <a:buNone/>
              <a:defRPr sz="2400" i="1">
                <a:solidFill>
                  <a:schemeClr val="dk2"/>
                </a:solidFill>
              </a:defRPr>
            </a:lvl7pPr>
            <a:lvl8pPr algn="ctr">
              <a:spcBef>
                <a:spcPts val="0"/>
              </a:spcBef>
              <a:buClr>
                <a:schemeClr val="dk2"/>
              </a:buClr>
              <a:buSzPct val="100000"/>
              <a:buNone/>
              <a:defRPr sz="2400" i="1">
                <a:solidFill>
                  <a:schemeClr val="dk2"/>
                </a:solidFill>
              </a:defRPr>
            </a:lvl8pPr>
            <a:lvl9pPr algn="ctr">
              <a:spcBef>
                <a:spcPts val="0"/>
              </a:spcBef>
              <a:buClr>
                <a:schemeClr val="dk2"/>
              </a:buClr>
              <a:buSzPct val="100000"/>
              <a:buNone/>
              <a:defRPr sz="2400" i="1">
                <a:solidFill>
                  <a:schemeClr val="dk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3"/>
        <p:cNvGrpSpPr/>
        <p:nvPr/>
      </p:nvGrpSpPr>
      <p:grpSpPr>
        <a:xfrm>
          <a:off x="0" y="0"/>
          <a:ext cx="0" cy="0"/>
          <a:chOff x="0" y="0"/>
          <a:chExt cx="0" cy="0"/>
        </a:xfrm>
      </p:grpSpPr>
      <p:sp>
        <p:nvSpPr>
          <p:cNvPr id="14" name="Shape 14"/>
          <p:cNvSpPr/>
          <p:nvPr/>
        </p:nvSpPr>
        <p:spPr>
          <a:xfrm rot="10800000" flipH="1">
            <a:off x="0" y="1163100"/>
            <a:ext cx="9144000" cy="3980399"/>
          </a:xfrm>
          <a:prstGeom prst="rect">
            <a:avLst/>
          </a:prstGeom>
          <a:solidFill>
            <a:schemeClr val="lt1"/>
          </a:solidFill>
          <a:ln>
            <a:noFill/>
          </a:ln>
        </p:spPr>
        <p:txBody>
          <a:bodyPr lIns="91425" tIns="45700" rIns="91425" bIns="45700" anchor="ctr" anchorCtr="0">
            <a:spAutoFit/>
          </a:bodyPr>
          <a:lstStyle/>
          <a:p>
            <a:pPr>
              <a:spcBef>
                <a:spcPts val="0"/>
              </a:spcBef>
              <a:buNone/>
            </a:pPr>
            <a:endParaRPr/>
          </a:p>
        </p:txBody>
      </p:sp>
      <p:sp>
        <p:nvSpPr>
          <p:cNvPr id="15" name="Shape 15"/>
          <p:cNvSpPr/>
          <p:nvPr/>
        </p:nvSpPr>
        <p:spPr>
          <a:xfrm flipH="1">
            <a:off x="4526627" y="571349"/>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spAutoFit/>
          </a:bodyPr>
          <a:lstStyle/>
          <a:p>
            <a:pPr>
              <a:spcBef>
                <a:spcPts val="0"/>
              </a:spcBef>
              <a:buNone/>
            </a:pPr>
            <a:endParaRPr/>
          </a:p>
        </p:txBody>
      </p:sp>
      <p:sp>
        <p:nvSpPr>
          <p:cNvPr id="16" name="Shape 16"/>
          <p:cNvSpPr/>
          <p:nvPr/>
        </p:nvSpPr>
        <p:spPr>
          <a:xfrm rot="10800000">
            <a:off x="4526627" y="1162132"/>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spAutoFit/>
          </a:bodyPr>
          <a:lstStyle/>
          <a:p>
            <a:pPr>
              <a:spcBef>
                <a:spcPts val="0"/>
              </a:spcBef>
              <a:buNone/>
            </a:pPr>
            <a:endParaRPr/>
          </a:p>
        </p:txBody>
      </p:sp>
      <p:sp>
        <p:nvSpPr>
          <p:cNvPr id="17" name="Shape 17"/>
          <p:cNvSpPr txBox="1">
            <a:spLocks noGrp="1"/>
          </p:cNvSpPr>
          <p:nvPr>
            <p:ph type="title"/>
          </p:nvPr>
        </p:nvSpPr>
        <p:spPr>
          <a:xfrm>
            <a:off x="457200" y="205978"/>
            <a:ext cx="8229600" cy="857400"/>
          </a:xfrm>
          <a:prstGeom prst="rect">
            <a:avLst/>
          </a:prstGeom>
        </p:spPr>
        <p:txBody>
          <a:bodyPr lIns="91425" tIns="91425" rIns="91425" b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9"/>
        <p:cNvGrpSpPr/>
        <p:nvPr/>
      </p:nvGrpSpPr>
      <p:grpSpPr>
        <a:xfrm>
          <a:off x="0" y="0"/>
          <a:ext cx="0" cy="0"/>
          <a:chOff x="0" y="0"/>
          <a:chExt cx="0" cy="0"/>
        </a:xfrm>
      </p:grpSpPr>
      <p:sp>
        <p:nvSpPr>
          <p:cNvPr id="20" name="Shape 20"/>
          <p:cNvSpPr/>
          <p:nvPr/>
        </p:nvSpPr>
        <p:spPr>
          <a:xfrm rot="10800000" flipH="1">
            <a:off x="0" y="1163100"/>
            <a:ext cx="9144000" cy="3980399"/>
          </a:xfrm>
          <a:prstGeom prst="rect">
            <a:avLst/>
          </a:prstGeom>
          <a:solidFill>
            <a:schemeClr val="lt1"/>
          </a:solidFill>
          <a:ln>
            <a:noFill/>
          </a:ln>
        </p:spPr>
        <p:txBody>
          <a:bodyPr lIns="91425" tIns="45700" rIns="91425" bIns="45700" anchor="ctr" anchorCtr="0">
            <a:spAutoFit/>
          </a:bodyPr>
          <a:lstStyle/>
          <a:p>
            <a:pPr>
              <a:spcBef>
                <a:spcPts val="0"/>
              </a:spcBef>
              <a:buNone/>
            </a:pPr>
            <a:endParaRPr/>
          </a:p>
        </p:txBody>
      </p:sp>
      <p:sp>
        <p:nvSpPr>
          <p:cNvPr id="21" name="Shape 21"/>
          <p:cNvSpPr/>
          <p:nvPr/>
        </p:nvSpPr>
        <p:spPr>
          <a:xfrm rot="10800000">
            <a:off x="4526627" y="1162132"/>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spAutoFit/>
          </a:bodyPr>
          <a:lstStyle/>
          <a:p>
            <a:pPr>
              <a:spcBef>
                <a:spcPts val="0"/>
              </a:spcBef>
              <a:buNone/>
            </a:pPr>
            <a:endParaRPr/>
          </a:p>
        </p:txBody>
      </p:sp>
      <p:sp>
        <p:nvSpPr>
          <p:cNvPr id="22" name="Shape 22"/>
          <p:cNvSpPr txBox="1">
            <a:spLocks noGrp="1"/>
          </p:cNvSpPr>
          <p:nvPr>
            <p:ph type="title"/>
          </p:nvPr>
        </p:nvSpPr>
        <p:spPr>
          <a:xfrm>
            <a:off x="457200" y="205978"/>
            <a:ext cx="8229600" cy="857400"/>
          </a:xfrm>
          <a:prstGeom prst="rect">
            <a:avLst/>
          </a:prstGeom>
        </p:spPr>
        <p:txBody>
          <a:bodyPr lIns="91425" tIns="91425" rIns="91425" b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3" name="Shape 23"/>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4" name="Shape 24"/>
          <p:cNvSpPr/>
          <p:nvPr/>
        </p:nvSpPr>
        <p:spPr>
          <a:xfrm flipH="1">
            <a:off x="4526627" y="571349"/>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spAutoFit/>
          </a:bodyPr>
          <a:lstStyle/>
          <a:p>
            <a:pPr>
              <a:spcBef>
                <a:spcPts val="0"/>
              </a:spcBef>
              <a:buNone/>
            </a:pPr>
            <a:endParaRPr/>
          </a:p>
        </p:txBody>
      </p:sp>
      <p:sp>
        <p:nvSpPr>
          <p:cNvPr id="25" name="Shape 25"/>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6"/>
        <p:cNvGrpSpPr/>
        <p:nvPr/>
      </p:nvGrpSpPr>
      <p:grpSpPr>
        <a:xfrm>
          <a:off x="0" y="0"/>
          <a:ext cx="0" cy="0"/>
          <a:chOff x="0" y="0"/>
          <a:chExt cx="0" cy="0"/>
        </a:xfrm>
      </p:grpSpPr>
      <p:sp>
        <p:nvSpPr>
          <p:cNvPr id="27" name="Shape 27"/>
          <p:cNvSpPr/>
          <p:nvPr/>
        </p:nvSpPr>
        <p:spPr>
          <a:xfrm rot="10800000" flipH="1">
            <a:off x="0" y="1163100"/>
            <a:ext cx="9144000" cy="3980399"/>
          </a:xfrm>
          <a:prstGeom prst="rect">
            <a:avLst/>
          </a:prstGeom>
          <a:solidFill>
            <a:schemeClr val="lt1"/>
          </a:solidFill>
          <a:ln>
            <a:noFill/>
          </a:ln>
        </p:spPr>
        <p:txBody>
          <a:bodyPr lIns="91425" tIns="45700" rIns="91425" bIns="45700" anchor="ctr" anchorCtr="0">
            <a:spAutoFit/>
          </a:bodyPr>
          <a:lstStyle/>
          <a:p>
            <a:pPr>
              <a:spcBef>
                <a:spcPts val="0"/>
              </a:spcBef>
              <a:buNone/>
            </a:pPr>
            <a:endParaRPr/>
          </a:p>
        </p:txBody>
      </p:sp>
      <p:sp>
        <p:nvSpPr>
          <p:cNvPr id="28" name="Shape 28"/>
          <p:cNvSpPr/>
          <p:nvPr/>
        </p:nvSpPr>
        <p:spPr>
          <a:xfrm flipH="1">
            <a:off x="4526627" y="571349"/>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spAutoFit/>
          </a:bodyPr>
          <a:lstStyle/>
          <a:p>
            <a:pPr>
              <a:spcBef>
                <a:spcPts val="0"/>
              </a:spcBef>
              <a:buNone/>
            </a:pPr>
            <a:endParaRPr/>
          </a:p>
        </p:txBody>
      </p:sp>
      <p:sp>
        <p:nvSpPr>
          <p:cNvPr id="29" name="Shape 29"/>
          <p:cNvSpPr txBox="1">
            <a:spLocks noGrp="1"/>
          </p:cNvSpPr>
          <p:nvPr>
            <p:ph type="title"/>
          </p:nvPr>
        </p:nvSpPr>
        <p:spPr>
          <a:xfrm>
            <a:off x="457200" y="205978"/>
            <a:ext cx="8229600" cy="857400"/>
          </a:xfrm>
          <a:prstGeom prst="rect">
            <a:avLst/>
          </a:prstGeom>
        </p:spPr>
        <p:txBody>
          <a:bodyPr lIns="91425" tIns="91425" rIns="91425" b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30" name="Shape 30"/>
          <p:cNvSpPr/>
          <p:nvPr/>
        </p:nvSpPr>
        <p:spPr>
          <a:xfrm rot="10800000">
            <a:off x="4526627" y="1162132"/>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spAutoFit/>
          </a:bodyPr>
          <a:lstStyle/>
          <a:p>
            <a:pPr>
              <a:spcBef>
                <a:spcPts val="0"/>
              </a:spcBef>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31"/>
        <p:cNvGrpSpPr/>
        <p:nvPr/>
      </p:nvGrpSpPr>
      <p:grpSpPr>
        <a:xfrm>
          <a:off x="0" y="0"/>
          <a:ext cx="0" cy="0"/>
          <a:chOff x="0" y="0"/>
          <a:chExt cx="0" cy="0"/>
        </a:xfrm>
      </p:grpSpPr>
      <p:sp>
        <p:nvSpPr>
          <p:cNvPr id="32" name="Shape 32"/>
          <p:cNvSpPr/>
          <p:nvPr/>
        </p:nvSpPr>
        <p:spPr>
          <a:xfrm rot="10800000" flipH="1">
            <a:off x="0" y="4412699"/>
            <a:ext cx="9144000" cy="730799"/>
          </a:xfrm>
          <a:prstGeom prst="rect">
            <a:avLst/>
          </a:prstGeom>
          <a:solidFill>
            <a:schemeClr val="lt1"/>
          </a:solidFill>
          <a:ln>
            <a:noFill/>
          </a:ln>
        </p:spPr>
        <p:txBody>
          <a:bodyPr lIns="91425" tIns="45700" rIns="91425" bIns="45700" anchor="ctr" anchorCtr="0">
            <a:spAutoFit/>
          </a:bodyPr>
          <a:lstStyle/>
          <a:p>
            <a:pPr>
              <a:spcBef>
                <a:spcPts val="0"/>
              </a:spcBef>
              <a:buNone/>
            </a:pPr>
            <a:endParaRPr/>
          </a:p>
        </p:txBody>
      </p:sp>
      <p:sp>
        <p:nvSpPr>
          <p:cNvPr id="33" name="Shape 33"/>
          <p:cNvSpPr/>
          <p:nvPr/>
        </p:nvSpPr>
        <p:spPr>
          <a:xfrm flipH="1">
            <a:off x="4526627" y="3820834"/>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spAutoFit/>
          </a:bodyPr>
          <a:lstStyle/>
          <a:p>
            <a:pPr>
              <a:spcBef>
                <a:spcPts val="0"/>
              </a:spcBef>
              <a:buNone/>
            </a:pPr>
            <a:endParaRPr/>
          </a:p>
        </p:txBody>
      </p:sp>
      <p:sp>
        <p:nvSpPr>
          <p:cNvPr id="34" name="Shape 34"/>
          <p:cNvSpPr/>
          <p:nvPr/>
        </p:nvSpPr>
        <p:spPr>
          <a:xfrm rot="10800000">
            <a:off x="4526627" y="4411617"/>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spAutoFit/>
          </a:bodyPr>
          <a:lstStyle/>
          <a:p>
            <a:pPr>
              <a:spcBef>
                <a:spcPts val="0"/>
              </a:spcBef>
              <a:buNone/>
            </a:pPr>
            <a:endParaRPr/>
          </a:p>
        </p:txBody>
      </p:sp>
      <p:sp>
        <p:nvSpPr>
          <p:cNvPr id="35" name="Shape 35"/>
          <p:cNvSpPr txBox="1">
            <a:spLocks noGrp="1"/>
          </p:cNvSpPr>
          <p:nvPr>
            <p:ph type="body" idx="1"/>
          </p:nvPr>
        </p:nvSpPr>
        <p:spPr>
          <a:xfrm>
            <a:off x="457200" y="4421726"/>
            <a:ext cx="8229600" cy="505200"/>
          </a:xfrm>
          <a:prstGeom prst="rect">
            <a:avLst/>
          </a:prstGeom>
        </p:spPr>
        <p:txBody>
          <a:bodyPr lIns="91425" tIns="91425" rIns="91425" bIns="91425" anchor="ctr" anchorCtr="0"/>
          <a:lstStyle>
            <a:lvl1pPr>
              <a:spcBef>
                <a:spcPts val="0"/>
              </a:spcBef>
              <a:buClr>
                <a:schemeClr val="dk2"/>
              </a:buClr>
              <a:buSzPct val="100000"/>
              <a:buNone/>
              <a:defRPr sz="2400" i="1">
                <a:solidFill>
                  <a:schemeClr val="dk2"/>
                </a:solidFill>
              </a:defRPr>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6"/>
        <p:cNvGrpSpPr/>
        <p:nvPr/>
      </p:nvGrpSpPr>
      <p:grpSpPr>
        <a:xfrm>
          <a:off x="0" y="0"/>
          <a:ext cx="0" cy="0"/>
          <a:chOff x="0" y="0"/>
          <a:chExt cx="0" cy="0"/>
        </a:xfrm>
      </p:grpSpPr>
      <p:sp>
        <p:nvSpPr>
          <p:cNvPr id="37" name="Shape 37"/>
          <p:cNvSpPr/>
          <p:nvPr/>
        </p:nvSpPr>
        <p:spPr>
          <a:xfrm>
            <a:off x="6676" y="76256"/>
            <a:ext cx="9134130" cy="5054792"/>
          </a:xfrm>
          <a:custGeom>
            <a:avLst/>
            <a:gdLst/>
            <a:ahLst/>
            <a:cxnLst/>
            <a:rect l="0" t="0" r="0" b="0"/>
            <a:pathLst>
              <a:path w="9157023" h="6739723" extrusionOk="0">
                <a:moveTo>
                  <a:pt x="1629" y="0"/>
                </a:moveTo>
                <a:lnTo>
                  <a:pt x="9157023" y="4340980"/>
                </a:lnTo>
                <a:lnTo>
                  <a:pt x="1593" y="6739723"/>
                </a:lnTo>
                <a:cubicBezTo>
                  <a:pt x="-3941" y="5123960"/>
                  <a:pt x="7163" y="1615763"/>
                  <a:pt x="1629" y="0"/>
                </a:cubicBezTo>
                <a:close/>
              </a:path>
            </a:pathLst>
          </a:custGeom>
          <a:solidFill>
            <a:srgbClr val="FFFFFF">
              <a:alpha val="6666"/>
            </a:srgbClr>
          </a:solidFill>
          <a:ln>
            <a:noFill/>
          </a:ln>
        </p:spPr>
        <p:txBody>
          <a:bodyPr lIns="91425" tIns="45700" rIns="91425" bIns="45700" anchor="ctr" anchorCtr="0">
            <a:spAutoFit/>
          </a:bodyPr>
          <a:lstStyle/>
          <a:p>
            <a:pPr>
              <a:spcBef>
                <a:spcPts val="0"/>
              </a:spcBef>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accent1"/>
            </a:gs>
            <a:gs pos="100000">
              <a:schemeClr val="dk2"/>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a:noFill/>
          <a:ln>
            <a:noFill/>
          </a:ln>
        </p:spPr>
        <p:txBody>
          <a:bodyPr lIns="91425" tIns="91425" rIns="91425" bIns="91425" anchor="ctr" anchorCtr="0"/>
          <a:lstStyle>
            <a:lvl1pPr>
              <a:spcBef>
                <a:spcPts val="0"/>
              </a:spcBef>
              <a:buClr>
                <a:schemeClr val="lt1"/>
              </a:buClr>
              <a:buSzPct val="100000"/>
              <a:buFont typeface="Georgia"/>
              <a:buNone/>
              <a:defRPr sz="4800">
                <a:solidFill>
                  <a:schemeClr val="lt1"/>
                </a:solidFill>
                <a:latin typeface="Georgia"/>
                <a:ea typeface="Georgia"/>
                <a:cs typeface="Georgia"/>
                <a:sym typeface="Georgia"/>
              </a:defRPr>
            </a:lvl1pPr>
            <a:lvl2pPr>
              <a:spcBef>
                <a:spcPts val="0"/>
              </a:spcBef>
              <a:buClr>
                <a:schemeClr val="lt1"/>
              </a:buClr>
              <a:buSzPct val="100000"/>
              <a:buFont typeface="Georgia"/>
              <a:buNone/>
              <a:defRPr sz="4800">
                <a:solidFill>
                  <a:schemeClr val="lt1"/>
                </a:solidFill>
                <a:latin typeface="Georgia"/>
                <a:ea typeface="Georgia"/>
                <a:cs typeface="Georgia"/>
                <a:sym typeface="Georgia"/>
              </a:defRPr>
            </a:lvl2pPr>
            <a:lvl3pPr>
              <a:spcBef>
                <a:spcPts val="0"/>
              </a:spcBef>
              <a:buClr>
                <a:schemeClr val="lt1"/>
              </a:buClr>
              <a:buSzPct val="100000"/>
              <a:buFont typeface="Georgia"/>
              <a:buNone/>
              <a:defRPr sz="4800">
                <a:solidFill>
                  <a:schemeClr val="lt1"/>
                </a:solidFill>
                <a:latin typeface="Georgia"/>
                <a:ea typeface="Georgia"/>
                <a:cs typeface="Georgia"/>
                <a:sym typeface="Georgia"/>
              </a:defRPr>
            </a:lvl3pPr>
            <a:lvl4pPr>
              <a:spcBef>
                <a:spcPts val="0"/>
              </a:spcBef>
              <a:buClr>
                <a:schemeClr val="lt1"/>
              </a:buClr>
              <a:buSzPct val="100000"/>
              <a:buFont typeface="Georgia"/>
              <a:buNone/>
              <a:defRPr sz="4800">
                <a:solidFill>
                  <a:schemeClr val="lt1"/>
                </a:solidFill>
                <a:latin typeface="Georgia"/>
                <a:ea typeface="Georgia"/>
                <a:cs typeface="Georgia"/>
                <a:sym typeface="Georgia"/>
              </a:defRPr>
            </a:lvl4pPr>
            <a:lvl5pPr>
              <a:spcBef>
                <a:spcPts val="0"/>
              </a:spcBef>
              <a:buClr>
                <a:schemeClr val="lt1"/>
              </a:buClr>
              <a:buSzPct val="100000"/>
              <a:buFont typeface="Georgia"/>
              <a:buNone/>
              <a:defRPr sz="4800">
                <a:solidFill>
                  <a:schemeClr val="lt1"/>
                </a:solidFill>
                <a:latin typeface="Georgia"/>
                <a:ea typeface="Georgia"/>
                <a:cs typeface="Georgia"/>
                <a:sym typeface="Georgia"/>
              </a:defRPr>
            </a:lvl5pPr>
            <a:lvl6pPr>
              <a:spcBef>
                <a:spcPts val="0"/>
              </a:spcBef>
              <a:buClr>
                <a:schemeClr val="lt1"/>
              </a:buClr>
              <a:buSzPct val="100000"/>
              <a:buFont typeface="Georgia"/>
              <a:buNone/>
              <a:defRPr sz="4800">
                <a:solidFill>
                  <a:schemeClr val="lt1"/>
                </a:solidFill>
                <a:latin typeface="Georgia"/>
                <a:ea typeface="Georgia"/>
                <a:cs typeface="Georgia"/>
                <a:sym typeface="Georgia"/>
              </a:defRPr>
            </a:lvl6pPr>
            <a:lvl7pPr>
              <a:spcBef>
                <a:spcPts val="0"/>
              </a:spcBef>
              <a:buClr>
                <a:schemeClr val="lt1"/>
              </a:buClr>
              <a:buSzPct val="100000"/>
              <a:buFont typeface="Georgia"/>
              <a:buNone/>
              <a:defRPr sz="4800">
                <a:solidFill>
                  <a:schemeClr val="lt1"/>
                </a:solidFill>
                <a:latin typeface="Georgia"/>
                <a:ea typeface="Georgia"/>
                <a:cs typeface="Georgia"/>
                <a:sym typeface="Georgia"/>
              </a:defRPr>
            </a:lvl7pPr>
            <a:lvl8pPr>
              <a:spcBef>
                <a:spcPts val="0"/>
              </a:spcBef>
              <a:buClr>
                <a:schemeClr val="lt1"/>
              </a:buClr>
              <a:buSzPct val="100000"/>
              <a:buFont typeface="Georgia"/>
              <a:buNone/>
              <a:defRPr sz="4800">
                <a:solidFill>
                  <a:schemeClr val="lt1"/>
                </a:solidFill>
                <a:latin typeface="Georgia"/>
                <a:ea typeface="Georgia"/>
                <a:cs typeface="Georgia"/>
                <a:sym typeface="Georgia"/>
              </a:defRPr>
            </a:lvl8pPr>
            <a:lvl9pPr>
              <a:spcBef>
                <a:spcPts val="0"/>
              </a:spcBef>
              <a:buClr>
                <a:schemeClr val="lt1"/>
              </a:buClr>
              <a:buSzPct val="100000"/>
              <a:buFont typeface="Georgia"/>
              <a:buNone/>
              <a:defRPr sz="4800">
                <a:solidFill>
                  <a:schemeClr val="lt1"/>
                </a:solidFill>
                <a:latin typeface="Georgia"/>
                <a:ea typeface="Georgia"/>
                <a:cs typeface="Georgia"/>
                <a:sym typeface="Georgia"/>
              </a:defRPr>
            </a:lvl9pPr>
          </a:lstStyle>
          <a:p>
            <a:endParaRPr/>
          </a:p>
        </p:txBody>
      </p:sp>
      <p:sp>
        <p:nvSpPr>
          <p:cNvPr id="6" name="Shape 6"/>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lstStyle>
            <a:lvl1pPr>
              <a:spcBef>
                <a:spcPts val="600"/>
              </a:spcBef>
              <a:buClr>
                <a:schemeClr val="dk1"/>
              </a:buClr>
              <a:buSzPct val="100000"/>
              <a:buFont typeface="Georgia"/>
              <a:defRPr sz="3000">
                <a:solidFill>
                  <a:schemeClr val="dk1"/>
                </a:solidFill>
                <a:latin typeface="Georgia"/>
                <a:ea typeface="Georgia"/>
                <a:cs typeface="Georgia"/>
                <a:sym typeface="Georgia"/>
              </a:defRPr>
            </a:lvl1pPr>
            <a:lvl2pPr>
              <a:spcBef>
                <a:spcPts val="480"/>
              </a:spcBef>
              <a:buClr>
                <a:schemeClr val="dk1"/>
              </a:buClr>
              <a:buSzPct val="100000"/>
              <a:buFont typeface="Georgia"/>
              <a:defRPr sz="2400">
                <a:solidFill>
                  <a:schemeClr val="dk1"/>
                </a:solidFill>
                <a:latin typeface="Georgia"/>
                <a:ea typeface="Georgia"/>
                <a:cs typeface="Georgia"/>
                <a:sym typeface="Georgia"/>
              </a:defRPr>
            </a:lvl2pPr>
            <a:lvl3pPr>
              <a:spcBef>
                <a:spcPts val="480"/>
              </a:spcBef>
              <a:buClr>
                <a:schemeClr val="dk1"/>
              </a:buClr>
              <a:buSzPct val="100000"/>
              <a:buFont typeface="Georgia"/>
              <a:defRPr sz="2400">
                <a:solidFill>
                  <a:schemeClr val="dk1"/>
                </a:solidFill>
                <a:latin typeface="Georgia"/>
                <a:ea typeface="Georgia"/>
                <a:cs typeface="Georgia"/>
                <a:sym typeface="Georgia"/>
              </a:defRPr>
            </a:lvl3pPr>
            <a:lvl4pPr>
              <a:spcBef>
                <a:spcPts val="360"/>
              </a:spcBef>
              <a:buClr>
                <a:schemeClr val="dk1"/>
              </a:buClr>
              <a:buSzPct val="100000"/>
              <a:buFont typeface="Georgia"/>
              <a:defRPr sz="1800">
                <a:solidFill>
                  <a:schemeClr val="dk1"/>
                </a:solidFill>
                <a:latin typeface="Georgia"/>
                <a:ea typeface="Georgia"/>
                <a:cs typeface="Georgia"/>
                <a:sym typeface="Georgia"/>
              </a:defRPr>
            </a:lvl4pPr>
            <a:lvl5pPr>
              <a:spcBef>
                <a:spcPts val="360"/>
              </a:spcBef>
              <a:buClr>
                <a:schemeClr val="dk1"/>
              </a:buClr>
              <a:buSzPct val="100000"/>
              <a:buFont typeface="Georgia"/>
              <a:defRPr sz="1800">
                <a:solidFill>
                  <a:schemeClr val="dk1"/>
                </a:solidFill>
                <a:latin typeface="Georgia"/>
                <a:ea typeface="Georgia"/>
                <a:cs typeface="Georgia"/>
                <a:sym typeface="Georgia"/>
              </a:defRPr>
            </a:lvl5pPr>
            <a:lvl6pPr>
              <a:spcBef>
                <a:spcPts val="360"/>
              </a:spcBef>
              <a:buClr>
                <a:schemeClr val="dk1"/>
              </a:buClr>
              <a:buSzPct val="100000"/>
              <a:buFont typeface="Georgia"/>
              <a:defRPr sz="1800">
                <a:solidFill>
                  <a:schemeClr val="dk1"/>
                </a:solidFill>
                <a:latin typeface="Georgia"/>
                <a:ea typeface="Georgia"/>
                <a:cs typeface="Georgia"/>
                <a:sym typeface="Georgia"/>
              </a:defRPr>
            </a:lvl6pPr>
            <a:lvl7pPr>
              <a:spcBef>
                <a:spcPts val="360"/>
              </a:spcBef>
              <a:buClr>
                <a:schemeClr val="dk1"/>
              </a:buClr>
              <a:buSzPct val="100000"/>
              <a:buFont typeface="Georgia"/>
              <a:defRPr sz="1800">
                <a:solidFill>
                  <a:schemeClr val="dk1"/>
                </a:solidFill>
                <a:latin typeface="Georgia"/>
                <a:ea typeface="Georgia"/>
                <a:cs typeface="Georgia"/>
                <a:sym typeface="Georgia"/>
              </a:defRPr>
            </a:lvl7pPr>
            <a:lvl8pPr>
              <a:spcBef>
                <a:spcPts val="360"/>
              </a:spcBef>
              <a:buClr>
                <a:schemeClr val="dk1"/>
              </a:buClr>
              <a:buSzPct val="100000"/>
              <a:buFont typeface="Georgia"/>
              <a:defRPr sz="1800">
                <a:solidFill>
                  <a:schemeClr val="dk1"/>
                </a:solidFill>
                <a:latin typeface="Georgia"/>
                <a:ea typeface="Georgia"/>
                <a:cs typeface="Georgia"/>
                <a:sym typeface="Georgia"/>
              </a:defRPr>
            </a:lvl8pPr>
            <a:lvl9pPr>
              <a:spcBef>
                <a:spcPts val="360"/>
              </a:spcBef>
              <a:buClr>
                <a:schemeClr val="dk1"/>
              </a:buClr>
              <a:buSzPct val="100000"/>
              <a:buFont typeface="Georgia"/>
              <a:defRPr sz="1800">
                <a:solidFill>
                  <a:schemeClr val="dk1"/>
                </a:solidFill>
                <a:latin typeface="Georgia"/>
                <a:ea typeface="Georgia"/>
                <a:cs typeface="Georgia"/>
                <a:sym typeface="Georgia"/>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whsd.k12.pa.us/userfiles/1803/classes/71805/theoutsiderswebquest3.pdf"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imdb.com/list/ls003373470/%20"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hyperlink" Target="http://www.imdb.com/title/tt0050051/"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youtube.com/watch?v=Scv6xxMgQHc&amp;feature=related%20"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hyperlink" Target="http://thenightlydouble.weebly.com/"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imdb.com/name/nm0000056/bio"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hyperlink" Target="http://www.cmgww.com/historic/rogers/"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oldcarandtruckpictures.com/Corvair/%20"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hyperlink" Target="http://www.mustangdreams.com/mdconvert.htm"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pCxff1Dyy2w"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hyperlink" Target="http://rodeo.about.com/cs/barrelracing/a/barrelbasics.htm"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hyperlink" Target="http://8thgradeela2014-2015.wikispaces.com/Outsiders+Webquest"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hyperlink" Target="http://www.flickr.com/photos/7225206@N06/634185486/%20"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hyperlink" Target="http://charlesdickenspage.com/expectations.html"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hyperlink" Target="http://www.internal.org/Robert_Frost"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hyperlink" Target="http://www.internal.org/Robert_Frost/Nothing_Gold_Can_Stay"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sehinton.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hyperlink" Target="http://www.notablebiographies.com/He-Ho/Hinton-S-E.html"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westegg.com/inflation/"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www.auroraontheweb.com/east66/1966/66econ.html"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fashionencyclopedia.com/fashion_costume_culture/Modern-World-1946-1960/Rock-n-Roll-Style.html%20" TargetMode="External"/><Relationship Id="rId7"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www.chapelhillmemories.com/uploads/Image/Chapel%20Hill%20in%20Madras%20Shirts%201965%20Medium%20Web%20view.jpg" TargetMode="External"/><Relationship Id="rId5" Type="http://schemas.openxmlformats.org/officeDocument/2006/relationships/hyperlink" Target="http://4.bp.blogspot.com/-iLuYHPMdLMk/TV1XBrUonCI/AAAAAAAAASY/xQPLnGKuHDk/s1600/Elvis+Presley+%2756.jpg" TargetMode="External"/><Relationship Id="rId4" Type="http://schemas.openxmlformats.org/officeDocument/2006/relationships/hyperlink" Target="http://www.ivy-style.com/wp-content/uploads/2011/06/saks-madras.jpg%20"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bbhq.com/boomeryr.htm%20"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www.1966vwbeetle.com/1966majornewsevents.htm"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geography.about.com/od/populationgeography/a/babyboom.ht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hyperlink" Target="http://66ford.fordregistries.com/Billboard%20Top%20100%20Songs%20For%201966.htm" TargetMode="External"/><Relationship Id="rId7"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www.thebeatles.com/" TargetMode="External"/><Relationship Id="rId5" Type="http://schemas.openxmlformats.org/officeDocument/2006/relationships/hyperlink" Target="http://www.imdb.com/name/nm0930729/bio" TargetMode="External"/><Relationship Id="rId4" Type="http://schemas.openxmlformats.org/officeDocument/2006/relationships/hyperlink" Target="http://www.elvis.com/"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youtube.com/v/gj0Rz-uP4Mk"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9.xml.rels><?xml version="1.0" encoding="UTF-8" standalone="yes"?>
<Relationships xmlns="http://schemas.openxmlformats.org/package/2006/relationships"><Relationship Id="rId3" Type="http://schemas.openxmlformats.org/officeDocument/2006/relationships/hyperlink" Target="http://youtube.com/v/EbcebPRoMLM"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39" name="Shape 39"/>
          <p:cNvSpPr txBox="1">
            <a:spLocks noGrp="1"/>
          </p:cNvSpPr>
          <p:nvPr>
            <p:ph type="ctrTitle"/>
          </p:nvPr>
        </p:nvSpPr>
        <p:spPr>
          <a:xfrm>
            <a:off x="685800" y="1746892"/>
            <a:ext cx="7772400" cy="1238099"/>
          </a:xfrm>
          <a:prstGeom prst="rect">
            <a:avLst/>
          </a:prstGeom>
        </p:spPr>
        <p:txBody>
          <a:bodyPr lIns="91425" tIns="91425" rIns="91425" bIns="91425" anchor="b" anchorCtr="0">
            <a:spAutoFit/>
          </a:bodyPr>
          <a:lstStyle/>
          <a:p>
            <a:pPr>
              <a:spcBef>
                <a:spcPts val="0"/>
              </a:spcBef>
              <a:buNone/>
            </a:pPr>
            <a:r>
              <a:rPr lang="en"/>
              <a:t>The Outsiders 1960s Webquest</a:t>
            </a:r>
          </a:p>
        </p:txBody>
      </p:sp>
      <p:sp>
        <p:nvSpPr>
          <p:cNvPr id="40" name="Shape 40"/>
          <p:cNvSpPr txBox="1">
            <a:spLocks noGrp="1"/>
          </p:cNvSpPr>
          <p:nvPr>
            <p:ph type="subTitle" idx="1"/>
          </p:nvPr>
        </p:nvSpPr>
        <p:spPr>
          <a:xfrm>
            <a:off x="204975" y="3093325"/>
            <a:ext cx="8734200" cy="1968900"/>
          </a:xfrm>
          <a:prstGeom prst="rect">
            <a:avLst/>
          </a:prstGeom>
        </p:spPr>
        <p:txBody>
          <a:bodyPr lIns="91425" tIns="91425" rIns="91425" bIns="91425" anchor="t" anchorCtr="0">
            <a:spAutoFit/>
          </a:bodyPr>
          <a:lstStyle/>
          <a:p>
            <a:pPr>
              <a:spcBef>
                <a:spcPts val="0"/>
              </a:spcBef>
              <a:buNone/>
            </a:pPr>
            <a:r>
              <a:rPr lang="en"/>
              <a:t>Directions: ANSWER EVERY QUESTION ON EVERY SLIDE IN YOUR BINDER. Use COMPLETE sentences. You will have to click on the links in the slides (underlined) to go to the sites. DO NOT leave the sites provided. Be sure to answer all of the questions completely.</a:t>
            </a:r>
          </a:p>
        </p:txBody>
      </p:sp>
      <p:sp>
        <p:nvSpPr>
          <p:cNvPr id="41" name="Shape 41"/>
          <p:cNvSpPr txBox="1"/>
          <p:nvPr/>
        </p:nvSpPr>
        <p:spPr>
          <a:xfrm>
            <a:off x="0" y="0"/>
            <a:ext cx="9144000" cy="908399"/>
          </a:xfrm>
          <a:prstGeom prst="rect">
            <a:avLst/>
          </a:prstGeom>
          <a:noFill/>
          <a:ln>
            <a:noFill/>
          </a:ln>
        </p:spPr>
        <p:txBody>
          <a:bodyPr lIns="91425" tIns="91425" rIns="91425" bIns="91425" anchor="t" anchorCtr="0">
            <a:spAutoFit/>
          </a:bodyPr>
          <a:lstStyle/>
          <a:p>
            <a:pPr rtl="0">
              <a:spcBef>
                <a:spcPts val="0"/>
              </a:spcBef>
              <a:buNone/>
            </a:pPr>
            <a:r>
              <a:rPr lang="en" u="sng">
                <a:solidFill>
                  <a:srgbClr val="FFFFFF"/>
                </a:solidFill>
                <a:hlinkClick r:id="rId3"/>
              </a:rPr>
              <a:t>http://www.whsd.k12.pa.us/userfiles/1803/classes/71805/theoutsiderswebquest3.pdf</a:t>
            </a:r>
          </a:p>
          <a:p>
            <a:pPr>
              <a:spcBef>
                <a:spcPts val="0"/>
              </a:spcBef>
              <a:buNone/>
            </a:pPr>
            <a:r>
              <a:rPr lang="en">
                <a:solidFill>
                  <a:srgbClr val="FFFFFF"/>
                </a:solidFill>
              </a:rPr>
              <a:t>M.Roth, Taylor Evans Public School Library</a:t>
            </a: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457200" y="205978"/>
            <a:ext cx="8229600" cy="857400"/>
          </a:xfrm>
          <a:prstGeom prst="rect">
            <a:avLst/>
          </a:prstGeom>
        </p:spPr>
        <p:txBody>
          <a:bodyPr lIns="91425" tIns="91425" rIns="91425" bIns="91425" anchor="ctr" anchorCtr="0">
            <a:spAutoFit/>
          </a:bodyPr>
          <a:lstStyle/>
          <a:p>
            <a:pPr>
              <a:spcBef>
                <a:spcPts val="0"/>
              </a:spcBef>
              <a:buNone/>
            </a:pPr>
            <a:r>
              <a:rPr lang="en"/>
              <a:t>Television</a:t>
            </a:r>
          </a:p>
        </p:txBody>
      </p:sp>
      <p:sp>
        <p:nvSpPr>
          <p:cNvPr id="103" name="Shape 103"/>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lvl="0" rtl="0">
              <a:spcBef>
                <a:spcPts val="0"/>
              </a:spcBef>
              <a:buClr>
                <a:schemeClr val="dk1"/>
              </a:buClr>
              <a:buSzPct val="36666"/>
              <a:buFont typeface="Arial"/>
              <a:buNone/>
            </a:pPr>
            <a:r>
              <a:rPr lang="en"/>
              <a:t>17. What types of </a:t>
            </a:r>
            <a:r>
              <a:rPr lang="en" u="sng">
                <a:solidFill>
                  <a:schemeClr val="hlink"/>
                </a:solidFill>
                <a:hlinkClick r:id="rId3"/>
              </a:rPr>
              <a:t>television shows were </a:t>
            </a:r>
          </a:p>
          <a:p>
            <a:pPr lvl="0" rtl="0">
              <a:spcBef>
                <a:spcPts val="0"/>
              </a:spcBef>
              <a:buNone/>
            </a:pPr>
            <a:r>
              <a:rPr lang="en" u="sng">
                <a:solidFill>
                  <a:schemeClr val="hlink"/>
                </a:solidFill>
                <a:hlinkClick r:id="rId3"/>
              </a:rPr>
              <a:t>popular in the 1960s</a:t>
            </a:r>
            <a:r>
              <a:rPr lang="en"/>
              <a:t>? </a:t>
            </a:r>
          </a:p>
          <a:p>
            <a:pPr lvl="0" rtl="0">
              <a:spcBef>
                <a:spcPts val="0"/>
              </a:spcBef>
              <a:buClr>
                <a:schemeClr val="dk1"/>
              </a:buClr>
              <a:buSzPct val="36666"/>
              <a:buFont typeface="Arial"/>
              <a:buNone/>
            </a:pPr>
            <a:r>
              <a:rPr lang="en"/>
              <a:t>18. Describe the </a:t>
            </a:r>
            <a:r>
              <a:rPr lang="en" u="sng">
                <a:solidFill>
                  <a:schemeClr val="hlink"/>
                </a:solidFill>
                <a:hlinkClick r:id="rId4"/>
              </a:rPr>
              <a:t>Perry Mason</a:t>
            </a:r>
            <a:r>
              <a:rPr lang="en"/>
              <a:t> show.</a:t>
            </a:r>
          </a:p>
          <a:p>
            <a:pPr>
              <a:spcBef>
                <a:spcPts val="0"/>
              </a:spcBef>
              <a:buNone/>
            </a:pPr>
            <a:endParaRPr/>
          </a:p>
        </p:txBody>
      </p:sp>
      <p:pic>
        <p:nvPicPr>
          <p:cNvPr id="104" name="Shape 104"/>
          <p:cNvPicPr preferRelativeResize="0"/>
          <p:nvPr/>
        </p:nvPicPr>
        <p:blipFill>
          <a:blip r:embed="rId5">
            <a:alphaModFix/>
          </a:blip>
          <a:stretch>
            <a:fillRect/>
          </a:stretch>
        </p:blipFill>
        <p:spPr>
          <a:xfrm>
            <a:off x="6444475" y="2801775"/>
            <a:ext cx="2552700" cy="2124075"/>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457200" y="205978"/>
            <a:ext cx="8229600" cy="857400"/>
          </a:xfrm>
          <a:prstGeom prst="rect">
            <a:avLst/>
          </a:prstGeom>
        </p:spPr>
        <p:txBody>
          <a:bodyPr lIns="91425" tIns="91425" rIns="91425" bIns="91425" anchor="ctr" anchorCtr="0">
            <a:spAutoFit/>
          </a:bodyPr>
          <a:lstStyle/>
          <a:p>
            <a:pPr>
              <a:spcBef>
                <a:spcPts val="0"/>
              </a:spcBef>
              <a:buNone/>
            </a:pPr>
            <a:r>
              <a:rPr lang="en" sz="3000"/>
              <a:t>Movies</a:t>
            </a:r>
          </a:p>
        </p:txBody>
      </p:sp>
      <p:sp>
        <p:nvSpPr>
          <p:cNvPr id="110" name="Shape 110"/>
          <p:cNvSpPr txBox="1">
            <a:spLocks noGrp="1"/>
          </p:cNvSpPr>
          <p:nvPr>
            <p:ph type="body" idx="1"/>
          </p:nvPr>
        </p:nvSpPr>
        <p:spPr>
          <a:xfrm>
            <a:off x="457200" y="1200150"/>
            <a:ext cx="5371500" cy="3725699"/>
          </a:xfrm>
          <a:prstGeom prst="rect">
            <a:avLst/>
          </a:prstGeom>
        </p:spPr>
        <p:txBody>
          <a:bodyPr lIns="91425" tIns="91425" rIns="91425" bIns="91425" anchor="t" anchorCtr="0">
            <a:spAutoFit/>
          </a:bodyPr>
          <a:lstStyle/>
          <a:p>
            <a:pPr lvl="0" rtl="0">
              <a:spcBef>
                <a:spcPts val="0"/>
              </a:spcBef>
              <a:buClr>
                <a:schemeClr val="dk1"/>
              </a:buClr>
              <a:buSzPct val="36666"/>
              <a:buFont typeface="Arial"/>
              <a:buNone/>
            </a:pPr>
            <a:r>
              <a:rPr lang="en"/>
              <a:t>19. What is a </a:t>
            </a:r>
            <a:r>
              <a:rPr lang="en" u="sng">
                <a:solidFill>
                  <a:schemeClr val="hlink"/>
                </a:solidFill>
                <a:hlinkClick r:id="rId3"/>
              </a:rPr>
              <a:t>drive-in</a:t>
            </a:r>
            <a:r>
              <a:rPr lang="en"/>
              <a:t>? </a:t>
            </a:r>
          </a:p>
          <a:p>
            <a:pPr lvl="0" rtl="0">
              <a:spcBef>
                <a:spcPts val="0"/>
              </a:spcBef>
              <a:buClr>
                <a:schemeClr val="dk1"/>
              </a:buClr>
              <a:buSzPct val="36666"/>
              <a:buFont typeface="Arial"/>
              <a:buNone/>
            </a:pPr>
            <a:r>
              <a:rPr lang="en"/>
              <a:t>20. What is a </a:t>
            </a:r>
            <a:r>
              <a:rPr lang="en" u="sng">
                <a:solidFill>
                  <a:schemeClr val="hlink"/>
                </a:solidFill>
                <a:hlinkClick r:id="rId4"/>
              </a:rPr>
              <a:t>Nightly Double</a:t>
            </a:r>
            <a:r>
              <a:rPr lang="en"/>
              <a:t>?</a:t>
            </a:r>
          </a:p>
          <a:p>
            <a:pPr lvl="0" rtl="0">
              <a:spcBef>
                <a:spcPts val="0"/>
              </a:spcBef>
              <a:buNone/>
            </a:pPr>
            <a:endParaRPr/>
          </a:p>
          <a:p>
            <a:pPr lvl="0" rtl="0">
              <a:spcBef>
                <a:spcPts val="0"/>
              </a:spcBef>
              <a:buClr>
                <a:schemeClr val="dk1"/>
              </a:buClr>
              <a:buSzPct val="36666"/>
              <a:buFont typeface="Arial"/>
              <a:buNone/>
            </a:pPr>
            <a:r>
              <a:rPr lang="en"/>
              <a:t> </a:t>
            </a:r>
          </a:p>
          <a:p>
            <a:pPr>
              <a:spcBef>
                <a:spcPts val="0"/>
              </a:spcBef>
              <a:buNone/>
            </a:pPr>
            <a:endParaRPr/>
          </a:p>
        </p:txBody>
      </p:sp>
      <p:pic>
        <p:nvPicPr>
          <p:cNvPr id="111" name="Shape 111"/>
          <p:cNvPicPr preferRelativeResize="0"/>
          <p:nvPr/>
        </p:nvPicPr>
        <p:blipFill>
          <a:blip r:embed="rId5">
            <a:alphaModFix/>
          </a:blip>
          <a:stretch>
            <a:fillRect/>
          </a:stretch>
        </p:blipFill>
        <p:spPr>
          <a:xfrm>
            <a:off x="5993175" y="1090612"/>
            <a:ext cx="3019425" cy="2962275"/>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457200" y="205978"/>
            <a:ext cx="8229600" cy="857400"/>
          </a:xfrm>
          <a:prstGeom prst="rect">
            <a:avLst/>
          </a:prstGeom>
        </p:spPr>
        <p:txBody>
          <a:bodyPr lIns="91425" tIns="91425" rIns="91425" bIns="91425" anchor="ctr" anchorCtr="0">
            <a:spAutoFit/>
          </a:bodyPr>
          <a:lstStyle/>
          <a:p>
            <a:pPr>
              <a:spcBef>
                <a:spcPts val="0"/>
              </a:spcBef>
              <a:buNone/>
            </a:pPr>
            <a:r>
              <a:rPr lang="en" sz="3000"/>
              <a:t>Movie Stars:</a:t>
            </a:r>
          </a:p>
        </p:txBody>
      </p:sp>
      <p:sp>
        <p:nvSpPr>
          <p:cNvPr id="117" name="Shape 117"/>
          <p:cNvSpPr txBox="1">
            <a:spLocks noGrp="1"/>
          </p:cNvSpPr>
          <p:nvPr>
            <p:ph type="body" idx="1"/>
          </p:nvPr>
        </p:nvSpPr>
        <p:spPr>
          <a:xfrm>
            <a:off x="457200" y="1672975"/>
            <a:ext cx="8229600" cy="2542500"/>
          </a:xfrm>
          <a:prstGeom prst="rect">
            <a:avLst/>
          </a:prstGeom>
        </p:spPr>
        <p:txBody>
          <a:bodyPr lIns="91425" tIns="91425" rIns="91425" bIns="91425" anchor="t" anchorCtr="0">
            <a:spAutoFit/>
          </a:bodyPr>
          <a:lstStyle/>
          <a:p>
            <a:pPr lvl="0" rtl="0">
              <a:spcBef>
                <a:spcPts val="0"/>
              </a:spcBef>
              <a:buClr>
                <a:schemeClr val="dk1"/>
              </a:buClr>
              <a:buSzPct val="36666"/>
              <a:buFont typeface="Arial"/>
              <a:buNone/>
            </a:pPr>
            <a:r>
              <a:rPr lang="en"/>
              <a:t>21. Who is </a:t>
            </a:r>
            <a:r>
              <a:rPr lang="en" u="sng">
                <a:solidFill>
                  <a:schemeClr val="hlink"/>
                </a:solidFill>
                <a:hlinkClick r:id="rId3"/>
              </a:rPr>
              <a:t>Paul Newman</a:t>
            </a:r>
            <a:r>
              <a:rPr lang="en"/>
              <a:t>?</a:t>
            </a:r>
          </a:p>
          <a:p>
            <a:pPr lvl="0" rtl="0">
              <a:spcBef>
                <a:spcPts val="0"/>
              </a:spcBef>
              <a:buClr>
                <a:schemeClr val="dk1"/>
              </a:buClr>
              <a:buSzPct val="36666"/>
              <a:buFont typeface="Arial"/>
              <a:buNone/>
            </a:pPr>
            <a:r>
              <a:rPr lang="en"/>
              <a:t>22. Who is </a:t>
            </a:r>
            <a:r>
              <a:rPr lang="en" u="sng">
                <a:solidFill>
                  <a:schemeClr val="hlink"/>
                </a:solidFill>
                <a:hlinkClick r:id="rId4"/>
              </a:rPr>
              <a:t>Will Rogers</a:t>
            </a:r>
            <a:r>
              <a:rPr lang="en"/>
              <a:t>?</a:t>
            </a:r>
          </a:p>
          <a:p>
            <a:pPr>
              <a:spcBef>
                <a:spcPts val="0"/>
              </a:spcBef>
              <a:buNone/>
            </a:pPr>
            <a:endParaRPr/>
          </a:p>
        </p:txBody>
      </p:sp>
      <p:pic>
        <p:nvPicPr>
          <p:cNvPr id="118" name="Shape 118"/>
          <p:cNvPicPr preferRelativeResize="0"/>
          <p:nvPr/>
        </p:nvPicPr>
        <p:blipFill>
          <a:blip r:embed="rId5">
            <a:alphaModFix/>
          </a:blip>
          <a:stretch>
            <a:fillRect/>
          </a:stretch>
        </p:blipFill>
        <p:spPr>
          <a:xfrm>
            <a:off x="4559675" y="1194125"/>
            <a:ext cx="3895725" cy="2505075"/>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457200" y="205978"/>
            <a:ext cx="8229600" cy="857400"/>
          </a:xfrm>
          <a:prstGeom prst="rect">
            <a:avLst/>
          </a:prstGeom>
        </p:spPr>
        <p:txBody>
          <a:bodyPr lIns="91425" tIns="91425" rIns="91425" bIns="91425" anchor="ctr" anchorCtr="0">
            <a:spAutoFit/>
          </a:bodyPr>
          <a:lstStyle/>
          <a:p>
            <a:pPr>
              <a:spcBef>
                <a:spcPts val="0"/>
              </a:spcBef>
              <a:buNone/>
            </a:pPr>
            <a:r>
              <a:rPr lang="en" sz="3000"/>
              <a:t>Cars:</a:t>
            </a:r>
          </a:p>
        </p:txBody>
      </p:sp>
      <p:sp>
        <p:nvSpPr>
          <p:cNvPr id="124" name="Shape 124"/>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lvl="0" rtl="0">
              <a:spcBef>
                <a:spcPts val="0"/>
              </a:spcBef>
              <a:buClr>
                <a:schemeClr val="dk1"/>
              </a:buClr>
              <a:buSzPct val="36666"/>
              <a:buFont typeface="Arial"/>
              <a:buNone/>
            </a:pPr>
            <a:r>
              <a:rPr lang="en"/>
              <a:t>23. Describe a Corvair </a:t>
            </a:r>
          </a:p>
          <a:p>
            <a:pPr lvl="0" rtl="0">
              <a:spcBef>
                <a:spcPts val="0"/>
              </a:spcBef>
              <a:buNone/>
            </a:pPr>
            <a:r>
              <a:rPr lang="en" u="sng">
                <a:solidFill>
                  <a:schemeClr val="hlink"/>
                </a:solidFill>
                <a:hlinkClick r:id="rId3"/>
              </a:rPr>
              <a:t>Corvairs</a:t>
            </a:r>
            <a:r>
              <a:rPr lang="en"/>
              <a:t> </a:t>
            </a:r>
          </a:p>
          <a:p>
            <a:pPr lvl="0" rtl="0">
              <a:spcBef>
                <a:spcPts val="0"/>
              </a:spcBef>
              <a:buNone/>
            </a:pPr>
            <a:endParaRPr/>
          </a:p>
          <a:p>
            <a:pPr lvl="0" rtl="0">
              <a:spcBef>
                <a:spcPts val="0"/>
              </a:spcBef>
              <a:buNone/>
            </a:pPr>
            <a:r>
              <a:rPr lang="en"/>
              <a:t>24. Describe a Mustang.</a:t>
            </a:r>
          </a:p>
          <a:p>
            <a:pPr lvl="0" rtl="0">
              <a:spcBef>
                <a:spcPts val="0"/>
              </a:spcBef>
              <a:buClr>
                <a:schemeClr val="dk1"/>
              </a:buClr>
              <a:buSzPct val="36666"/>
              <a:buFont typeface="Arial"/>
              <a:buNone/>
            </a:pPr>
            <a:r>
              <a:rPr lang="en" u="sng">
                <a:solidFill>
                  <a:schemeClr val="hlink"/>
                </a:solidFill>
                <a:hlinkClick r:id="rId4"/>
              </a:rPr>
              <a:t>Mustangs</a:t>
            </a:r>
            <a:r>
              <a:rPr lang="en"/>
              <a:t> </a:t>
            </a:r>
          </a:p>
          <a:p>
            <a:pPr lvl="0" rtl="0">
              <a:spcBef>
                <a:spcPts val="0"/>
              </a:spcBef>
              <a:buClr>
                <a:schemeClr val="dk1"/>
              </a:buClr>
              <a:buFont typeface="Arial"/>
              <a:buNone/>
            </a:pPr>
            <a:endParaRPr/>
          </a:p>
          <a:p>
            <a:pPr>
              <a:spcBef>
                <a:spcPts val="0"/>
              </a:spcBef>
              <a:buNone/>
            </a:pPr>
            <a:endParaRPr/>
          </a:p>
        </p:txBody>
      </p:sp>
      <p:pic>
        <p:nvPicPr>
          <p:cNvPr id="125" name="Shape 125"/>
          <p:cNvPicPr preferRelativeResize="0"/>
          <p:nvPr/>
        </p:nvPicPr>
        <p:blipFill>
          <a:blip r:embed="rId5">
            <a:alphaModFix/>
          </a:blip>
          <a:stretch>
            <a:fillRect/>
          </a:stretch>
        </p:blipFill>
        <p:spPr>
          <a:xfrm>
            <a:off x="4755575" y="1470150"/>
            <a:ext cx="3771900" cy="2447925"/>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457200" y="205978"/>
            <a:ext cx="8229600" cy="857400"/>
          </a:xfrm>
          <a:prstGeom prst="rect">
            <a:avLst/>
          </a:prstGeom>
        </p:spPr>
        <p:txBody>
          <a:bodyPr lIns="91425" tIns="91425" rIns="91425" bIns="91425" anchor="ctr" anchorCtr="0">
            <a:spAutoFit/>
          </a:bodyPr>
          <a:lstStyle/>
          <a:p>
            <a:pPr>
              <a:spcBef>
                <a:spcPts val="0"/>
              </a:spcBef>
              <a:buNone/>
            </a:pPr>
            <a:r>
              <a:rPr lang="en" sz="3000"/>
              <a:t>Smoking:</a:t>
            </a:r>
          </a:p>
        </p:txBody>
      </p:sp>
      <p:sp>
        <p:nvSpPr>
          <p:cNvPr id="131" name="Shape 131"/>
          <p:cNvSpPr txBox="1">
            <a:spLocks noGrp="1"/>
          </p:cNvSpPr>
          <p:nvPr>
            <p:ph type="body" idx="1"/>
          </p:nvPr>
        </p:nvSpPr>
        <p:spPr>
          <a:xfrm>
            <a:off x="457200" y="1200150"/>
            <a:ext cx="6576599" cy="3725699"/>
          </a:xfrm>
          <a:prstGeom prst="rect">
            <a:avLst/>
          </a:prstGeom>
        </p:spPr>
        <p:txBody>
          <a:bodyPr lIns="91425" tIns="91425" rIns="91425" bIns="91425" anchor="t" anchorCtr="0">
            <a:spAutoFit/>
          </a:bodyPr>
          <a:lstStyle/>
          <a:p>
            <a:pPr lvl="0" rtl="0">
              <a:spcBef>
                <a:spcPts val="0"/>
              </a:spcBef>
              <a:buNone/>
            </a:pPr>
            <a:r>
              <a:rPr lang="en"/>
              <a:t>25. What are </a:t>
            </a:r>
            <a:r>
              <a:rPr lang="en" u="sng">
                <a:solidFill>
                  <a:schemeClr val="hlink"/>
                </a:solidFill>
                <a:hlinkClick r:id="rId3"/>
              </a:rPr>
              <a:t>Kools</a:t>
            </a:r>
            <a:r>
              <a:rPr lang="en"/>
              <a:t>? </a:t>
            </a:r>
            <a:r>
              <a:rPr lang="en" sz="2800" b="1">
                <a:solidFill>
                  <a:srgbClr val="FF0000"/>
                </a:solidFill>
              </a:rPr>
              <a:t>SKIP FOR NOW</a:t>
            </a:r>
          </a:p>
          <a:p>
            <a:pPr lvl="0" rtl="0">
              <a:spcBef>
                <a:spcPts val="0"/>
              </a:spcBef>
              <a:buClr>
                <a:schemeClr val="dk1"/>
              </a:buClr>
              <a:buSzPct val="61111"/>
              <a:buFont typeface="Arial"/>
              <a:buNone/>
            </a:pPr>
            <a:r>
              <a:rPr lang="en" sz="1800"/>
              <a:t>(</a:t>
            </a:r>
            <a:r>
              <a:rPr lang="en" sz="1800">
                <a:solidFill>
                  <a:srgbClr val="FF0000"/>
                </a:solidFill>
              </a:rPr>
              <a:t>We’ll Watch the video as a whole class and discuss it</a:t>
            </a:r>
            <a:r>
              <a:rPr lang="en" sz="1800"/>
              <a:t>.)</a:t>
            </a:r>
          </a:p>
          <a:p>
            <a:pPr lvl="0" rtl="0">
              <a:spcBef>
                <a:spcPts val="0"/>
              </a:spcBef>
              <a:buNone/>
            </a:pPr>
            <a:r>
              <a:rPr lang="en"/>
              <a:t>26. Why do you think more people smoked in the 1960s?</a:t>
            </a:r>
          </a:p>
          <a:p>
            <a:pPr lvl="0" rtl="0">
              <a:spcBef>
                <a:spcPts val="0"/>
              </a:spcBef>
              <a:buClr>
                <a:schemeClr val="dk1"/>
              </a:buClr>
              <a:buFont typeface="Arial"/>
              <a:buNone/>
            </a:pPr>
            <a:endParaRPr/>
          </a:p>
          <a:p>
            <a:pPr lvl="0" rtl="0">
              <a:spcBef>
                <a:spcPts val="0"/>
              </a:spcBef>
              <a:buClr>
                <a:schemeClr val="dk1"/>
              </a:buClr>
              <a:buFont typeface="Arial"/>
              <a:buNone/>
            </a:pPr>
            <a:endParaRPr/>
          </a:p>
          <a:p>
            <a:pPr>
              <a:spcBef>
                <a:spcPts val="0"/>
              </a:spcBef>
              <a:buNone/>
            </a:pPr>
            <a:endParaRPr/>
          </a:p>
        </p:txBody>
      </p:sp>
      <p:pic>
        <p:nvPicPr>
          <p:cNvPr id="132" name="Shape 132"/>
          <p:cNvPicPr preferRelativeResize="0"/>
          <p:nvPr/>
        </p:nvPicPr>
        <p:blipFill>
          <a:blip r:embed="rId4">
            <a:alphaModFix/>
          </a:blip>
          <a:stretch>
            <a:fillRect/>
          </a:stretch>
        </p:blipFill>
        <p:spPr>
          <a:xfrm>
            <a:off x="6935500" y="1063377"/>
            <a:ext cx="2027224" cy="2871875"/>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title"/>
          </p:nvPr>
        </p:nvSpPr>
        <p:spPr>
          <a:xfrm>
            <a:off x="457200" y="205978"/>
            <a:ext cx="8229600" cy="857400"/>
          </a:xfrm>
          <a:prstGeom prst="rect">
            <a:avLst/>
          </a:prstGeom>
        </p:spPr>
        <p:txBody>
          <a:bodyPr lIns="91425" tIns="91425" rIns="91425" bIns="91425" anchor="ctr" anchorCtr="0">
            <a:spAutoFit/>
          </a:bodyPr>
          <a:lstStyle/>
          <a:p>
            <a:pPr>
              <a:spcBef>
                <a:spcPts val="0"/>
              </a:spcBef>
              <a:buNone/>
            </a:pPr>
            <a:r>
              <a:rPr lang="en" sz="3000"/>
              <a:t>Barrel Racing</a:t>
            </a:r>
          </a:p>
        </p:txBody>
      </p:sp>
      <p:sp>
        <p:nvSpPr>
          <p:cNvPr id="138" name="Shape 138"/>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lvl="0" rtl="0">
              <a:spcBef>
                <a:spcPts val="0"/>
              </a:spcBef>
              <a:buNone/>
            </a:pPr>
            <a:r>
              <a:rPr lang="en"/>
              <a:t>27. What is </a:t>
            </a:r>
            <a:r>
              <a:rPr lang="en" u="sng">
                <a:solidFill>
                  <a:schemeClr val="hlink"/>
                </a:solidFill>
                <a:hlinkClick r:id="rId3"/>
              </a:rPr>
              <a:t>Barrel Racing</a:t>
            </a:r>
            <a:r>
              <a:rPr lang="en"/>
              <a:t>?</a:t>
            </a:r>
          </a:p>
          <a:p>
            <a:pPr lvl="0" rtl="0">
              <a:spcBef>
                <a:spcPts val="0"/>
              </a:spcBef>
              <a:buClr>
                <a:schemeClr val="dk1"/>
              </a:buClr>
              <a:buFont typeface="Arial"/>
              <a:buNone/>
            </a:pPr>
            <a:endParaRPr/>
          </a:p>
          <a:p>
            <a:pPr lvl="0" rtl="0">
              <a:spcBef>
                <a:spcPts val="0"/>
              </a:spcBef>
              <a:buClr>
                <a:schemeClr val="dk1"/>
              </a:buClr>
              <a:buFont typeface="Arial"/>
              <a:buNone/>
            </a:pPr>
            <a:endParaRPr/>
          </a:p>
          <a:p>
            <a:pPr>
              <a:spcBef>
                <a:spcPts val="0"/>
              </a:spcBef>
              <a:buNone/>
            </a:pPr>
            <a:endParaRPr/>
          </a:p>
        </p:txBody>
      </p:sp>
      <p:pic>
        <p:nvPicPr>
          <p:cNvPr id="139" name="Shape 139"/>
          <p:cNvPicPr preferRelativeResize="0"/>
          <p:nvPr/>
        </p:nvPicPr>
        <p:blipFill>
          <a:blip r:embed="rId4">
            <a:alphaModFix/>
          </a:blip>
          <a:stretch>
            <a:fillRect/>
          </a:stretch>
        </p:blipFill>
        <p:spPr>
          <a:xfrm>
            <a:off x="3462337" y="1933125"/>
            <a:ext cx="2219325" cy="3048000"/>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457200" y="205978"/>
            <a:ext cx="8229600" cy="857400"/>
          </a:xfrm>
          <a:prstGeom prst="rect">
            <a:avLst/>
          </a:prstGeom>
        </p:spPr>
        <p:txBody>
          <a:bodyPr lIns="91425" tIns="91425" rIns="91425" bIns="91425" anchor="ctr" anchorCtr="0">
            <a:spAutoFit/>
          </a:bodyPr>
          <a:lstStyle/>
          <a:p>
            <a:pPr>
              <a:spcBef>
                <a:spcPts val="0"/>
              </a:spcBef>
              <a:buNone/>
            </a:pPr>
            <a:r>
              <a:rPr lang="en" sz="3000">
                <a:solidFill>
                  <a:srgbClr val="FFFFFF"/>
                </a:solidFill>
              </a:rPr>
              <a:t>Reform School</a:t>
            </a:r>
          </a:p>
        </p:txBody>
      </p:sp>
      <p:sp>
        <p:nvSpPr>
          <p:cNvPr id="145" name="Shape 145"/>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lvl="0" rtl="0">
              <a:spcBef>
                <a:spcPts val="0"/>
              </a:spcBef>
              <a:buClr>
                <a:schemeClr val="dk1"/>
              </a:buClr>
              <a:buSzPct val="36666"/>
              <a:buFont typeface="Arial"/>
              <a:buNone/>
            </a:pPr>
            <a:r>
              <a:rPr lang="en"/>
              <a:t>28. What is </a:t>
            </a:r>
            <a:r>
              <a:rPr lang="en" u="sng">
                <a:solidFill>
                  <a:schemeClr val="hlink"/>
                </a:solidFill>
                <a:hlinkClick r:id="rId3"/>
              </a:rPr>
              <a:t>Reform School</a:t>
            </a:r>
            <a:r>
              <a:rPr lang="en"/>
              <a:t>?</a:t>
            </a:r>
          </a:p>
          <a:p>
            <a:pPr>
              <a:spcBef>
                <a:spcPts val="0"/>
              </a:spcBef>
              <a:buNone/>
            </a:pPr>
            <a:endParaRPr/>
          </a:p>
        </p:txBody>
      </p:sp>
      <p:pic>
        <p:nvPicPr>
          <p:cNvPr id="146" name="Shape 146"/>
          <p:cNvPicPr preferRelativeResize="0"/>
          <p:nvPr/>
        </p:nvPicPr>
        <p:blipFill>
          <a:blip r:embed="rId4">
            <a:alphaModFix/>
          </a:blip>
          <a:stretch>
            <a:fillRect/>
          </a:stretch>
        </p:blipFill>
        <p:spPr>
          <a:xfrm>
            <a:off x="3286648" y="2446075"/>
            <a:ext cx="2570725" cy="2697425"/>
          </a:xfrm>
          <a:prstGeom prst="rect">
            <a:avLst/>
          </a:prstGeom>
          <a:noFill/>
          <a:ln>
            <a:noFill/>
          </a:ln>
        </p:spPr>
      </p:pic>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457200" y="205978"/>
            <a:ext cx="8229600" cy="857400"/>
          </a:xfrm>
          <a:prstGeom prst="rect">
            <a:avLst/>
          </a:prstGeom>
        </p:spPr>
        <p:txBody>
          <a:bodyPr lIns="91425" tIns="91425" rIns="91425" bIns="91425" anchor="ctr" anchorCtr="0">
            <a:spAutoFit/>
          </a:bodyPr>
          <a:lstStyle/>
          <a:p>
            <a:pPr lvl="0" rtl="0">
              <a:spcBef>
                <a:spcPts val="0"/>
              </a:spcBef>
              <a:buNone/>
            </a:pPr>
            <a:r>
              <a:rPr lang="en" sz="3000">
                <a:solidFill>
                  <a:srgbClr val="FFFFFF"/>
                </a:solidFill>
              </a:rPr>
              <a:t>Business</a:t>
            </a:r>
          </a:p>
        </p:txBody>
      </p:sp>
      <p:sp>
        <p:nvSpPr>
          <p:cNvPr id="152" name="Shape 152"/>
          <p:cNvSpPr txBox="1">
            <a:spLocks noGrp="1"/>
          </p:cNvSpPr>
          <p:nvPr>
            <p:ph type="body" idx="1"/>
          </p:nvPr>
        </p:nvSpPr>
        <p:spPr>
          <a:xfrm>
            <a:off x="457200" y="1827025"/>
            <a:ext cx="8229600" cy="3098699"/>
          </a:xfrm>
          <a:prstGeom prst="rect">
            <a:avLst/>
          </a:prstGeom>
        </p:spPr>
        <p:txBody>
          <a:bodyPr lIns="91425" tIns="91425" rIns="91425" bIns="91425" anchor="t" anchorCtr="0">
            <a:spAutoFit/>
          </a:bodyPr>
          <a:lstStyle/>
          <a:p>
            <a:pPr lvl="0" rtl="0">
              <a:spcBef>
                <a:spcPts val="0"/>
              </a:spcBef>
              <a:buClr>
                <a:schemeClr val="dk1"/>
              </a:buClr>
              <a:buSzPct val="36666"/>
              <a:buFont typeface="Arial"/>
              <a:buNone/>
            </a:pPr>
            <a:r>
              <a:rPr lang="en"/>
              <a:t>29. What was the </a:t>
            </a:r>
            <a:r>
              <a:rPr lang="en" u="sng">
                <a:solidFill>
                  <a:schemeClr val="hlink"/>
                </a:solidFill>
                <a:hlinkClick r:id="rId3"/>
              </a:rPr>
              <a:t>DX</a:t>
            </a:r>
            <a:r>
              <a:rPr lang="en"/>
              <a:t>?</a:t>
            </a:r>
          </a:p>
          <a:p>
            <a:pPr lvl="0" rtl="0">
              <a:spcBef>
                <a:spcPts val="0"/>
              </a:spcBef>
              <a:buClr>
                <a:schemeClr val="dk1"/>
              </a:buClr>
              <a:buFont typeface="Arial"/>
              <a:buNone/>
            </a:pPr>
            <a:endParaRPr/>
          </a:p>
          <a:p>
            <a:pPr lvl="0" rtl="0">
              <a:spcBef>
                <a:spcPts val="0"/>
              </a:spcBef>
              <a:buNone/>
            </a:pPr>
            <a:endParaRPr/>
          </a:p>
        </p:txBody>
      </p:sp>
      <p:pic>
        <p:nvPicPr>
          <p:cNvPr id="153" name="Shape 153"/>
          <p:cNvPicPr preferRelativeResize="0"/>
          <p:nvPr/>
        </p:nvPicPr>
        <p:blipFill>
          <a:blip r:embed="rId4">
            <a:alphaModFix/>
          </a:blip>
          <a:stretch>
            <a:fillRect/>
          </a:stretch>
        </p:blipFill>
        <p:spPr>
          <a:xfrm>
            <a:off x="4866975" y="1366100"/>
            <a:ext cx="2449999" cy="3559749"/>
          </a:xfrm>
          <a:prstGeom prst="rect">
            <a:avLst/>
          </a:prstGeom>
          <a:noFill/>
          <a:ln>
            <a:noFill/>
          </a:ln>
        </p:spPr>
      </p:pic>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a:off x="457200" y="205978"/>
            <a:ext cx="8229600" cy="857400"/>
          </a:xfrm>
          <a:prstGeom prst="rect">
            <a:avLst/>
          </a:prstGeom>
        </p:spPr>
        <p:txBody>
          <a:bodyPr lIns="91425" tIns="91425" rIns="91425" bIns="91425" anchor="ctr" anchorCtr="0">
            <a:spAutoFit/>
          </a:bodyPr>
          <a:lstStyle/>
          <a:p>
            <a:pPr lvl="0" rtl="0">
              <a:spcBef>
                <a:spcPts val="0"/>
              </a:spcBef>
              <a:buNone/>
            </a:pPr>
            <a:r>
              <a:rPr lang="en" sz="3000">
                <a:solidFill>
                  <a:srgbClr val="FFFFFF"/>
                </a:solidFill>
              </a:rPr>
              <a:t>Literature</a:t>
            </a:r>
          </a:p>
        </p:txBody>
      </p:sp>
      <p:sp>
        <p:nvSpPr>
          <p:cNvPr id="159" name="Shape 159"/>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lvl="0" rtl="0">
              <a:spcBef>
                <a:spcPts val="0"/>
              </a:spcBef>
              <a:buNone/>
            </a:pPr>
            <a:r>
              <a:rPr lang="en"/>
              <a:t>30. Who wrote the story </a:t>
            </a:r>
            <a:r>
              <a:rPr lang="en" u="sng">
                <a:solidFill>
                  <a:schemeClr val="hlink"/>
                </a:solidFill>
                <a:hlinkClick r:id="rId3"/>
              </a:rPr>
              <a:t>Great Expectations</a:t>
            </a:r>
            <a:r>
              <a:rPr lang="en"/>
              <a:t>? </a:t>
            </a:r>
          </a:p>
          <a:p>
            <a:pPr lvl="0" rtl="0">
              <a:spcBef>
                <a:spcPts val="0"/>
              </a:spcBef>
              <a:buNone/>
            </a:pPr>
            <a:r>
              <a:rPr lang="en"/>
              <a:t>31. What is it about?</a:t>
            </a:r>
          </a:p>
          <a:p>
            <a:pPr lvl="0" rtl="0">
              <a:spcBef>
                <a:spcPts val="0"/>
              </a:spcBef>
              <a:buNone/>
            </a:pPr>
            <a:endParaRPr/>
          </a:p>
          <a:p>
            <a:pPr lvl="0" rtl="0">
              <a:spcBef>
                <a:spcPts val="0"/>
              </a:spcBef>
              <a:buNone/>
            </a:pPr>
            <a:endParaRPr/>
          </a:p>
          <a:p>
            <a:pPr lvl="0" rtl="0">
              <a:spcBef>
                <a:spcPts val="0"/>
              </a:spcBef>
              <a:buNone/>
            </a:pPr>
            <a:endParaRPr/>
          </a:p>
        </p:txBody>
      </p:sp>
      <p:pic>
        <p:nvPicPr>
          <p:cNvPr id="160" name="Shape 160"/>
          <p:cNvPicPr preferRelativeResize="0"/>
          <p:nvPr/>
        </p:nvPicPr>
        <p:blipFill>
          <a:blip r:embed="rId4">
            <a:alphaModFix/>
          </a:blip>
          <a:stretch>
            <a:fillRect/>
          </a:stretch>
        </p:blipFill>
        <p:spPr>
          <a:xfrm>
            <a:off x="2905871" y="2551025"/>
            <a:ext cx="3332250" cy="2528874"/>
          </a:xfrm>
          <a:prstGeom prst="rect">
            <a:avLst/>
          </a:prstGeom>
          <a:noFill/>
          <a:ln>
            <a:noFill/>
          </a:ln>
        </p:spPr>
      </p:pic>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457200" y="205978"/>
            <a:ext cx="8229600" cy="857400"/>
          </a:xfrm>
          <a:prstGeom prst="rect">
            <a:avLst/>
          </a:prstGeom>
        </p:spPr>
        <p:txBody>
          <a:bodyPr lIns="91425" tIns="91425" rIns="91425" bIns="91425" anchor="ctr" anchorCtr="0">
            <a:spAutoFit/>
          </a:bodyPr>
          <a:lstStyle/>
          <a:p>
            <a:pPr>
              <a:spcBef>
                <a:spcPts val="0"/>
              </a:spcBef>
              <a:buNone/>
            </a:pPr>
            <a:r>
              <a:rPr lang="en" sz="3000"/>
              <a:t>Robert Frost</a:t>
            </a:r>
          </a:p>
        </p:txBody>
      </p:sp>
      <p:sp>
        <p:nvSpPr>
          <p:cNvPr id="166" name="Shape 166"/>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lvl="0" rtl="0">
              <a:spcBef>
                <a:spcPts val="0"/>
              </a:spcBef>
              <a:buClr>
                <a:schemeClr val="dk1"/>
              </a:buClr>
              <a:buSzPct val="36666"/>
              <a:buFont typeface="Arial"/>
              <a:buNone/>
            </a:pPr>
            <a:r>
              <a:rPr lang="en"/>
              <a:t>32. Who was </a:t>
            </a:r>
            <a:r>
              <a:rPr lang="en" u="sng">
                <a:solidFill>
                  <a:schemeClr val="hlink"/>
                </a:solidFill>
                <a:hlinkClick r:id="rId3"/>
              </a:rPr>
              <a:t>Robert Frost</a:t>
            </a:r>
            <a:r>
              <a:rPr lang="en"/>
              <a:t>?</a:t>
            </a:r>
          </a:p>
          <a:p>
            <a:pPr lvl="0" rtl="0">
              <a:spcBef>
                <a:spcPts val="0"/>
              </a:spcBef>
              <a:buNone/>
            </a:pPr>
            <a:endParaRPr/>
          </a:p>
          <a:p>
            <a:pPr lvl="0" rtl="0">
              <a:spcBef>
                <a:spcPts val="0"/>
              </a:spcBef>
              <a:buClr>
                <a:schemeClr val="dk1"/>
              </a:buClr>
              <a:buSzPct val="36666"/>
              <a:buFont typeface="Arial"/>
              <a:buNone/>
            </a:pPr>
            <a:r>
              <a:rPr lang="en"/>
              <a:t>33. Copy the poem </a:t>
            </a:r>
            <a:r>
              <a:rPr lang="en" u="sng">
                <a:solidFill>
                  <a:schemeClr val="hlink"/>
                </a:solidFill>
                <a:hlinkClick r:id="rId4"/>
              </a:rPr>
              <a:t>Nothing Gold can Stay</a:t>
            </a:r>
            <a:r>
              <a:rPr lang="en"/>
              <a:t>.</a:t>
            </a:r>
          </a:p>
          <a:p>
            <a:pPr lvl="0" rtl="0">
              <a:spcBef>
                <a:spcPts val="0"/>
              </a:spcBef>
              <a:buNone/>
            </a:pPr>
            <a:endParaRPr/>
          </a:p>
          <a:p>
            <a:pPr lvl="0" rtl="0">
              <a:spcBef>
                <a:spcPts val="0"/>
              </a:spcBef>
              <a:buClr>
                <a:schemeClr val="dk1"/>
              </a:buClr>
              <a:buSzPct val="36666"/>
              <a:buFont typeface="Arial"/>
              <a:buNone/>
            </a:pPr>
            <a:r>
              <a:rPr lang="en"/>
              <a:t>34. What do you think this poem is saying?</a:t>
            </a:r>
          </a:p>
          <a:p>
            <a:pPr>
              <a:spcBef>
                <a:spcPts val="0"/>
              </a:spcBef>
              <a:buNone/>
            </a:pPr>
            <a:endParaRPr/>
          </a:p>
        </p:txBody>
      </p:sp>
      <p:pic>
        <p:nvPicPr>
          <p:cNvPr id="167" name="Shape 167"/>
          <p:cNvPicPr preferRelativeResize="0"/>
          <p:nvPr/>
        </p:nvPicPr>
        <p:blipFill>
          <a:blip r:embed="rId5">
            <a:alphaModFix/>
          </a:blip>
          <a:stretch>
            <a:fillRect/>
          </a:stretch>
        </p:blipFill>
        <p:spPr>
          <a:xfrm>
            <a:off x="5278550" y="0"/>
            <a:ext cx="3351425" cy="2183499"/>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457200" y="205978"/>
            <a:ext cx="8229600" cy="857400"/>
          </a:xfrm>
          <a:prstGeom prst="rect">
            <a:avLst/>
          </a:prstGeom>
        </p:spPr>
        <p:txBody>
          <a:bodyPr lIns="91425" tIns="91425" rIns="91425" bIns="91425" anchor="ctr" anchorCtr="0">
            <a:spAutoFit/>
          </a:bodyPr>
          <a:lstStyle/>
          <a:p>
            <a:pPr>
              <a:spcBef>
                <a:spcPts val="0"/>
              </a:spcBef>
              <a:buNone/>
            </a:pPr>
            <a:r>
              <a:rPr lang="en"/>
              <a:t>The Author</a:t>
            </a:r>
          </a:p>
        </p:txBody>
      </p:sp>
      <p:sp>
        <p:nvSpPr>
          <p:cNvPr id="47" name="Shape 47"/>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lvl="0" rtl="0">
              <a:spcBef>
                <a:spcPts val="0"/>
              </a:spcBef>
              <a:buNone/>
            </a:pPr>
            <a:r>
              <a:rPr lang="en"/>
              <a:t>1. Who was </a:t>
            </a:r>
            <a:r>
              <a:rPr lang="en" u="sng">
                <a:solidFill>
                  <a:schemeClr val="hlink"/>
                </a:solidFill>
                <a:hlinkClick r:id="rId3"/>
              </a:rPr>
              <a:t>S.E. Hinton</a:t>
            </a:r>
            <a:r>
              <a:rPr lang="en"/>
              <a:t>? </a:t>
            </a:r>
          </a:p>
          <a:p>
            <a:pPr lvl="0" rtl="0">
              <a:spcBef>
                <a:spcPts val="0"/>
              </a:spcBef>
              <a:buNone/>
            </a:pPr>
            <a:r>
              <a:rPr lang="en"/>
              <a:t>2. When was The Outsiders </a:t>
            </a:r>
            <a:r>
              <a:rPr lang="en" u="sng">
                <a:solidFill>
                  <a:schemeClr val="hlink"/>
                </a:solidFill>
                <a:hlinkClick r:id="rId4"/>
              </a:rPr>
              <a:t>first published</a:t>
            </a:r>
            <a:r>
              <a:rPr lang="en"/>
              <a:t>? </a:t>
            </a:r>
          </a:p>
          <a:p>
            <a:pPr lvl="0" rtl="0">
              <a:spcBef>
                <a:spcPts val="0"/>
              </a:spcBef>
              <a:buClr>
                <a:schemeClr val="dk1"/>
              </a:buClr>
              <a:buSzPct val="36666"/>
              <a:buFont typeface="Arial"/>
              <a:buNone/>
            </a:pPr>
            <a:r>
              <a:rPr lang="en"/>
              <a:t>3. How old was the author when the novel was written?</a:t>
            </a:r>
          </a:p>
          <a:p>
            <a:pPr>
              <a:spcBef>
                <a:spcPts val="0"/>
              </a:spcBef>
              <a:buNone/>
            </a:pPr>
            <a:endParaRPr/>
          </a:p>
        </p:txBody>
      </p:sp>
      <p:pic>
        <p:nvPicPr>
          <p:cNvPr id="48" name="Shape 48"/>
          <p:cNvPicPr preferRelativeResize="0"/>
          <p:nvPr/>
        </p:nvPicPr>
        <p:blipFill>
          <a:blip r:embed="rId5">
            <a:alphaModFix/>
          </a:blip>
          <a:stretch>
            <a:fillRect/>
          </a:stretch>
        </p:blipFill>
        <p:spPr>
          <a:xfrm>
            <a:off x="3013250" y="3035825"/>
            <a:ext cx="2877774" cy="2107674"/>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457200" y="205978"/>
            <a:ext cx="8229600" cy="857400"/>
          </a:xfrm>
          <a:prstGeom prst="rect">
            <a:avLst/>
          </a:prstGeom>
        </p:spPr>
        <p:txBody>
          <a:bodyPr lIns="91425" tIns="91425" rIns="91425" bIns="91425" anchor="ctr" anchorCtr="0">
            <a:spAutoFit/>
          </a:bodyPr>
          <a:lstStyle/>
          <a:p>
            <a:pPr>
              <a:spcBef>
                <a:spcPts val="0"/>
              </a:spcBef>
              <a:buNone/>
            </a:pPr>
            <a:r>
              <a:rPr lang="en"/>
              <a:t>The Economy</a:t>
            </a:r>
          </a:p>
        </p:txBody>
      </p:sp>
      <p:sp>
        <p:nvSpPr>
          <p:cNvPr id="54" name="Shape 54"/>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lvl="0" rtl="0">
              <a:spcBef>
                <a:spcPts val="0"/>
              </a:spcBef>
              <a:buNone/>
            </a:pPr>
            <a:r>
              <a:rPr lang="en"/>
              <a:t>4. What can you tell me about the economy in 1966? </a:t>
            </a:r>
          </a:p>
          <a:p>
            <a:pPr lvl="0" rtl="0">
              <a:spcBef>
                <a:spcPts val="0"/>
              </a:spcBef>
              <a:buClr>
                <a:schemeClr val="dk1"/>
              </a:buClr>
              <a:buSzPct val="36666"/>
              <a:buFont typeface="Arial"/>
              <a:buNone/>
            </a:pPr>
            <a:r>
              <a:rPr lang="en"/>
              <a:t>                     </a:t>
            </a:r>
            <a:r>
              <a:rPr lang="en" u="sng">
                <a:solidFill>
                  <a:schemeClr val="hlink"/>
                </a:solidFill>
                <a:hlinkClick r:id="rId3"/>
              </a:rPr>
              <a:t>Inflation Calculator</a:t>
            </a:r>
          </a:p>
          <a:p>
            <a:pPr lvl="0" rtl="0">
              <a:spcBef>
                <a:spcPts val="0"/>
              </a:spcBef>
              <a:buClr>
                <a:schemeClr val="dk1"/>
              </a:buClr>
              <a:buSzPct val="36666"/>
              <a:buFont typeface="Arial"/>
              <a:buNone/>
            </a:pPr>
            <a:r>
              <a:rPr lang="en"/>
              <a:t>5. How have the prices of </a:t>
            </a:r>
            <a:r>
              <a:rPr lang="en" u="sng">
                <a:solidFill>
                  <a:schemeClr val="hlink"/>
                </a:solidFill>
                <a:hlinkClick r:id="rId4"/>
              </a:rPr>
              <a:t>homes, gas &amp; food</a:t>
            </a:r>
            <a:r>
              <a:rPr lang="en"/>
              <a:t> changed?</a:t>
            </a:r>
          </a:p>
          <a:p>
            <a:pPr lvl="0" rtl="0">
              <a:spcBef>
                <a:spcPts val="0"/>
              </a:spcBef>
              <a:buClr>
                <a:schemeClr val="dk1"/>
              </a:buClr>
              <a:buSzPct val="36666"/>
              <a:buFont typeface="Arial"/>
              <a:buNone/>
            </a:pPr>
            <a:r>
              <a:rPr lang="en"/>
              <a:t> </a:t>
            </a:r>
          </a:p>
          <a:p>
            <a:pPr>
              <a:spcBef>
                <a:spcPts val="0"/>
              </a:spcBef>
              <a:buNone/>
            </a:pPr>
            <a:endParaRPr/>
          </a:p>
        </p:txBody>
      </p:sp>
      <p:pic>
        <p:nvPicPr>
          <p:cNvPr id="55" name="Shape 55"/>
          <p:cNvPicPr preferRelativeResize="0"/>
          <p:nvPr/>
        </p:nvPicPr>
        <p:blipFill>
          <a:blip r:embed="rId5">
            <a:alphaModFix/>
          </a:blip>
          <a:stretch>
            <a:fillRect/>
          </a:stretch>
        </p:blipFill>
        <p:spPr>
          <a:xfrm>
            <a:off x="3357575" y="3481150"/>
            <a:ext cx="1553099" cy="1620124"/>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457200" y="205978"/>
            <a:ext cx="8229600" cy="857400"/>
          </a:xfrm>
          <a:prstGeom prst="rect">
            <a:avLst/>
          </a:prstGeom>
        </p:spPr>
        <p:txBody>
          <a:bodyPr lIns="91425" tIns="91425" rIns="91425" bIns="91425" anchor="ctr" anchorCtr="0">
            <a:spAutoFit/>
          </a:bodyPr>
          <a:lstStyle/>
          <a:p>
            <a:pPr>
              <a:spcBef>
                <a:spcPts val="0"/>
              </a:spcBef>
              <a:buNone/>
            </a:pPr>
            <a:r>
              <a:rPr lang="en"/>
              <a:t>Fashion</a:t>
            </a:r>
          </a:p>
        </p:txBody>
      </p:sp>
      <p:sp>
        <p:nvSpPr>
          <p:cNvPr id="61" name="Shape 61"/>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lvl="0" rtl="0">
              <a:spcBef>
                <a:spcPts val="0"/>
              </a:spcBef>
              <a:buClr>
                <a:schemeClr val="dk1"/>
              </a:buClr>
              <a:buSzPct val="36666"/>
              <a:buFont typeface="Arial"/>
              <a:buNone/>
            </a:pPr>
            <a:r>
              <a:rPr lang="en"/>
              <a:t>6. What was fashion like in the 1960s?</a:t>
            </a:r>
          </a:p>
          <a:p>
            <a:pPr lvl="0" rtl="0">
              <a:spcBef>
                <a:spcPts val="0"/>
              </a:spcBef>
              <a:buNone/>
            </a:pPr>
            <a:r>
              <a:rPr lang="en"/>
              <a:t>7. What is a madras shirt?</a:t>
            </a:r>
          </a:p>
          <a:p>
            <a:pPr lvl="0" rtl="0">
              <a:spcBef>
                <a:spcPts val="0"/>
              </a:spcBef>
              <a:buNone/>
            </a:pPr>
            <a:endParaRPr/>
          </a:p>
          <a:p>
            <a:pPr lvl="0" rtl="0">
              <a:spcBef>
                <a:spcPts val="0"/>
              </a:spcBef>
              <a:buNone/>
            </a:pPr>
            <a:r>
              <a:rPr lang="en" sz="2400" b="1"/>
              <a:t>Click on all 4 links:</a:t>
            </a:r>
          </a:p>
          <a:p>
            <a:pPr lvl="0" rtl="0">
              <a:spcBef>
                <a:spcPts val="0"/>
              </a:spcBef>
              <a:buNone/>
            </a:pPr>
            <a:r>
              <a:rPr lang="en" sz="1400" u="sng">
                <a:solidFill>
                  <a:schemeClr val="hlink"/>
                </a:solidFill>
                <a:hlinkClick r:id="rId3"/>
              </a:rPr>
              <a:t>Fashion Encyclopedia</a:t>
            </a:r>
          </a:p>
          <a:p>
            <a:pPr lvl="0" rtl="0">
              <a:spcBef>
                <a:spcPts val="0"/>
              </a:spcBef>
              <a:buNone/>
            </a:pPr>
            <a:r>
              <a:rPr lang="en" sz="1400" u="sng">
                <a:solidFill>
                  <a:schemeClr val="hlink"/>
                </a:solidFill>
                <a:hlinkClick r:id="rId4"/>
              </a:rPr>
              <a:t>Ivy Style</a:t>
            </a:r>
          </a:p>
          <a:p>
            <a:pPr lvl="0" rtl="0">
              <a:spcBef>
                <a:spcPts val="0"/>
              </a:spcBef>
              <a:buNone/>
            </a:pPr>
            <a:r>
              <a:rPr lang="en" sz="1400" u="sng">
                <a:solidFill>
                  <a:schemeClr val="hlink"/>
                </a:solidFill>
                <a:hlinkClick r:id="rId5"/>
              </a:rPr>
              <a:t>Elvis Pompadour Hairstyle </a:t>
            </a:r>
          </a:p>
          <a:p>
            <a:pPr lvl="0" rtl="0">
              <a:spcBef>
                <a:spcPts val="0"/>
              </a:spcBef>
              <a:buNone/>
            </a:pPr>
            <a:r>
              <a:rPr lang="en" sz="1400" u="sng">
                <a:solidFill>
                  <a:schemeClr val="hlink"/>
                </a:solidFill>
                <a:hlinkClick r:id="rId6"/>
              </a:rPr>
              <a:t>Group wearing Madras Shirts</a:t>
            </a:r>
            <a:r>
              <a:rPr lang="en" sz="1400"/>
              <a:t> </a:t>
            </a:r>
          </a:p>
          <a:p>
            <a:pPr lvl="0" rtl="0">
              <a:spcBef>
                <a:spcPts val="0"/>
              </a:spcBef>
              <a:buNone/>
            </a:pPr>
            <a:endParaRPr/>
          </a:p>
          <a:p>
            <a:pPr lvl="0" rtl="0">
              <a:spcBef>
                <a:spcPts val="0"/>
              </a:spcBef>
              <a:buClr>
                <a:schemeClr val="dk1"/>
              </a:buClr>
              <a:buFont typeface="Arial"/>
              <a:buNone/>
            </a:pPr>
            <a:endParaRPr/>
          </a:p>
          <a:p>
            <a:pPr>
              <a:spcBef>
                <a:spcPts val="0"/>
              </a:spcBef>
              <a:buNone/>
            </a:pPr>
            <a:endParaRPr/>
          </a:p>
        </p:txBody>
      </p:sp>
      <p:pic>
        <p:nvPicPr>
          <p:cNvPr id="62" name="Shape 62"/>
          <p:cNvPicPr preferRelativeResize="0"/>
          <p:nvPr/>
        </p:nvPicPr>
        <p:blipFill>
          <a:blip r:embed="rId7">
            <a:alphaModFix/>
          </a:blip>
          <a:stretch>
            <a:fillRect/>
          </a:stretch>
        </p:blipFill>
        <p:spPr>
          <a:xfrm>
            <a:off x="5191823" y="2344775"/>
            <a:ext cx="3132225" cy="2635799"/>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457200" y="205978"/>
            <a:ext cx="8229600" cy="857400"/>
          </a:xfrm>
          <a:prstGeom prst="rect">
            <a:avLst/>
          </a:prstGeom>
        </p:spPr>
        <p:txBody>
          <a:bodyPr lIns="91425" tIns="91425" rIns="91425" bIns="91425" anchor="ctr" anchorCtr="0">
            <a:spAutoFit/>
          </a:bodyPr>
          <a:lstStyle/>
          <a:p>
            <a:pPr>
              <a:spcBef>
                <a:spcPts val="0"/>
              </a:spcBef>
              <a:buNone/>
            </a:pPr>
            <a:r>
              <a:rPr lang="en">
                <a:solidFill>
                  <a:srgbClr val="FFFFFF"/>
                </a:solidFill>
              </a:rPr>
              <a:t>Events</a:t>
            </a:r>
          </a:p>
        </p:txBody>
      </p:sp>
      <p:sp>
        <p:nvSpPr>
          <p:cNvPr id="68" name="Shape 68"/>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lvl="0" rtl="0">
              <a:spcBef>
                <a:spcPts val="0"/>
              </a:spcBef>
              <a:buClr>
                <a:schemeClr val="dk1"/>
              </a:buClr>
              <a:buSzPct val="36666"/>
              <a:buFont typeface="Arial"/>
              <a:buNone/>
            </a:pPr>
            <a:r>
              <a:rPr lang="en"/>
              <a:t>8. What was going on in the world in the 1960s?</a:t>
            </a:r>
          </a:p>
          <a:p>
            <a:pPr lvl="0" rtl="0">
              <a:spcBef>
                <a:spcPts val="0"/>
              </a:spcBef>
              <a:buClr>
                <a:schemeClr val="dk1"/>
              </a:buClr>
              <a:buSzPct val="36666"/>
              <a:buFont typeface="Arial"/>
              <a:buNone/>
            </a:pPr>
            <a:r>
              <a:rPr lang="en"/>
              <a:t> 9. More specifically, what was going on in the United States?</a:t>
            </a:r>
          </a:p>
          <a:p>
            <a:pPr lvl="0" rtl="0">
              <a:spcBef>
                <a:spcPts val="0"/>
              </a:spcBef>
              <a:buNone/>
            </a:pPr>
            <a:r>
              <a:rPr lang="en"/>
              <a:t>            </a:t>
            </a:r>
            <a:r>
              <a:rPr lang="en" u="sng">
                <a:solidFill>
                  <a:schemeClr val="hlink"/>
                </a:solidFill>
                <a:hlinkClick r:id="rId3"/>
              </a:rPr>
              <a:t>Link 1</a:t>
            </a:r>
            <a:r>
              <a:rPr lang="en"/>
              <a:t> </a:t>
            </a:r>
          </a:p>
          <a:p>
            <a:pPr lvl="0" rtl="0">
              <a:spcBef>
                <a:spcPts val="0"/>
              </a:spcBef>
              <a:buNone/>
            </a:pPr>
            <a:r>
              <a:rPr lang="en"/>
              <a:t>            </a:t>
            </a:r>
            <a:r>
              <a:rPr lang="en" u="sng">
                <a:solidFill>
                  <a:schemeClr val="hlink"/>
                </a:solidFill>
                <a:hlinkClick r:id="rId4"/>
              </a:rPr>
              <a:t>Link 2</a:t>
            </a:r>
            <a:r>
              <a:rPr lang="en"/>
              <a:t> </a:t>
            </a:r>
          </a:p>
          <a:p>
            <a:pPr lvl="0" rtl="0">
              <a:spcBef>
                <a:spcPts val="0"/>
              </a:spcBef>
              <a:buNone/>
            </a:pPr>
            <a:r>
              <a:rPr lang="en"/>
              <a:t>         </a:t>
            </a:r>
          </a:p>
          <a:p>
            <a:pPr lvl="0" rtl="0">
              <a:spcBef>
                <a:spcPts val="0"/>
              </a:spcBef>
              <a:buClr>
                <a:schemeClr val="dk1"/>
              </a:buClr>
              <a:buFont typeface="Arial"/>
              <a:buNone/>
            </a:pPr>
            <a:endParaRPr sz="2400"/>
          </a:p>
          <a:p>
            <a:pPr lvl="0" rtl="0">
              <a:spcBef>
                <a:spcPts val="0"/>
              </a:spcBef>
              <a:buClr>
                <a:schemeClr val="dk1"/>
              </a:buClr>
              <a:buFont typeface="Arial"/>
              <a:buNone/>
            </a:pPr>
            <a:endParaRPr sz="2400"/>
          </a:p>
          <a:p>
            <a:pPr lvl="0" rtl="0">
              <a:spcBef>
                <a:spcPts val="0"/>
              </a:spcBef>
              <a:buClr>
                <a:schemeClr val="dk1"/>
              </a:buClr>
              <a:buFont typeface="Arial"/>
              <a:buNone/>
            </a:pPr>
            <a:endParaRPr/>
          </a:p>
          <a:p>
            <a:pPr>
              <a:spcBef>
                <a:spcPts val="0"/>
              </a:spcBef>
              <a:buNone/>
            </a:pPr>
            <a:endParaRPr/>
          </a:p>
        </p:txBody>
      </p:sp>
      <p:pic>
        <p:nvPicPr>
          <p:cNvPr id="69" name="Shape 69"/>
          <p:cNvPicPr preferRelativeResize="0"/>
          <p:nvPr/>
        </p:nvPicPr>
        <p:blipFill>
          <a:blip r:embed="rId5">
            <a:alphaModFix/>
          </a:blip>
          <a:stretch>
            <a:fillRect/>
          </a:stretch>
        </p:blipFill>
        <p:spPr>
          <a:xfrm>
            <a:off x="7310875" y="53475"/>
            <a:ext cx="1752900" cy="1283374"/>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457200" y="205978"/>
            <a:ext cx="8229600" cy="857400"/>
          </a:xfrm>
          <a:prstGeom prst="rect">
            <a:avLst/>
          </a:prstGeom>
        </p:spPr>
        <p:txBody>
          <a:bodyPr lIns="91425" tIns="91425" rIns="91425" bIns="91425" anchor="ctr" anchorCtr="0">
            <a:spAutoFit/>
          </a:bodyPr>
          <a:lstStyle/>
          <a:p>
            <a:pPr>
              <a:spcBef>
                <a:spcPts val="0"/>
              </a:spcBef>
              <a:buNone/>
            </a:pPr>
            <a:r>
              <a:rPr lang="en"/>
              <a:t>Baby Boomers</a:t>
            </a:r>
          </a:p>
        </p:txBody>
      </p:sp>
      <p:sp>
        <p:nvSpPr>
          <p:cNvPr id="75" name="Shape 75"/>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lvl="0" rtl="0">
              <a:spcBef>
                <a:spcPts val="0"/>
              </a:spcBef>
              <a:buClr>
                <a:schemeClr val="dk1"/>
              </a:buClr>
              <a:buSzPct val="36666"/>
              <a:buFont typeface="Arial"/>
              <a:buNone/>
            </a:pPr>
            <a:r>
              <a:rPr lang="en"/>
              <a:t>10. What was the </a:t>
            </a:r>
            <a:r>
              <a:rPr lang="en" u="sng">
                <a:solidFill>
                  <a:schemeClr val="hlink"/>
                </a:solidFill>
                <a:hlinkClick r:id="rId3"/>
              </a:rPr>
              <a:t>baby boom</a:t>
            </a:r>
            <a:r>
              <a:rPr lang="en"/>
              <a:t>?</a:t>
            </a:r>
          </a:p>
          <a:p>
            <a:pPr rtl="0">
              <a:spcBef>
                <a:spcPts val="0"/>
              </a:spcBef>
              <a:buNone/>
            </a:pPr>
            <a:endParaRPr sz="1000"/>
          </a:p>
          <a:p>
            <a:pPr>
              <a:spcBef>
                <a:spcPts val="0"/>
              </a:spcBef>
              <a:buNone/>
            </a:pPr>
            <a:r>
              <a:rPr lang="en" sz="1200"/>
              <a:t>click picture</a:t>
            </a:r>
          </a:p>
        </p:txBody>
      </p:sp>
      <p:pic>
        <p:nvPicPr>
          <p:cNvPr id="76" name="Shape 76"/>
          <p:cNvPicPr preferRelativeResize="0"/>
          <p:nvPr/>
        </p:nvPicPr>
        <p:blipFill>
          <a:blip r:embed="rId4">
            <a:alphaModFix/>
          </a:blip>
          <a:stretch>
            <a:fillRect/>
          </a:stretch>
        </p:blipFill>
        <p:spPr>
          <a:xfrm>
            <a:off x="1150575" y="2296950"/>
            <a:ext cx="5886450" cy="2628900"/>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457200" y="205978"/>
            <a:ext cx="8229600" cy="857400"/>
          </a:xfrm>
          <a:prstGeom prst="rect">
            <a:avLst/>
          </a:prstGeom>
        </p:spPr>
        <p:txBody>
          <a:bodyPr lIns="91425" tIns="91425" rIns="91425" bIns="91425" anchor="ctr" anchorCtr="0">
            <a:spAutoFit/>
          </a:bodyPr>
          <a:lstStyle/>
          <a:p>
            <a:pPr>
              <a:spcBef>
                <a:spcPts val="0"/>
              </a:spcBef>
              <a:buNone/>
            </a:pPr>
            <a:r>
              <a:rPr lang="en"/>
              <a:t>Music</a:t>
            </a:r>
          </a:p>
        </p:txBody>
      </p:sp>
      <p:sp>
        <p:nvSpPr>
          <p:cNvPr id="82" name="Shape 82"/>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lvl="0" rtl="0">
              <a:spcBef>
                <a:spcPts val="0"/>
              </a:spcBef>
              <a:buClr>
                <a:schemeClr val="dk1"/>
              </a:buClr>
              <a:buSzPct val="36666"/>
              <a:buFont typeface="Arial"/>
              <a:buNone/>
            </a:pPr>
            <a:r>
              <a:rPr lang="en"/>
              <a:t>11. What kind of music was popular in </a:t>
            </a:r>
          </a:p>
          <a:p>
            <a:pPr lvl="0" rtl="0">
              <a:spcBef>
                <a:spcPts val="0"/>
              </a:spcBef>
              <a:buNone/>
            </a:pPr>
            <a:r>
              <a:rPr lang="en"/>
              <a:t>1966? </a:t>
            </a:r>
            <a:r>
              <a:rPr lang="en" sz="1100" u="sng">
                <a:solidFill>
                  <a:schemeClr val="hlink"/>
                </a:solidFill>
                <a:hlinkClick r:id="rId3"/>
              </a:rPr>
              <a:t>http://66ford.fordregistries.com/Billboard%20Top%20100%20Songs%20For%201966.htm</a:t>
            </a:r>
            <a:r>
              <a:rPr lang="en" sz="1100"/>
              <a:t> </a:t>
            </a:r>
            <a:r>
              <a:rPr lang="en"/>
              <a:t>   </a:t>
            </a:r>
          </a:p>
          <a:p>
            <a:pPr lvl="0" rtl="0">
              <a:spcBef>
                <a:spcPts val="0"/>
              </a:spcBef>
              <a:buNone/>
            </a:pPr>
            <a:endParaRPr/>
          </a:p>
          <a:p>
            <a:pPr lvl="0" rtl="0">
              <a:spcBef>
                <a:spcPts val="0"/>
              </a:spcBef>
              <a:buClr>
                <a:schemeClr val="dk1"/>
              </a:buClr>
              <a:buSzPct val="36666"/>
              <a:buFont typeface="Arial"/>
              <a:buNone/>
            </a:pPr>
            <a:r>
              <a:rPr lang="en"/>
              <a:t>12. Who was </a:t>
            </a:r>
            <a:r>
              <a:rPr lang="en" u="sng">
                <a:solidFill>
                  <a:schemeClr val="hlink"/>
                </a:solidFill>
                <a:hlinkClick r:id="rId4"/>
              </a:rPr>
              <a:t>Elvis Presley</a:t>
            </a:r>
            <a:r>
              <a:rPr lang="en"/>
              <a:t>, </a:t>
            </a:r>
            <a:r>
              <a:rPr lang="en" u="sng">
                <a:solidFill>
                  <a:schemeClr val="hlink"/>
                </a:solidFill>
                <a:hlinkClick r:id="rId5"/>
              </a:rPr>
              <a:t>Hank </a:t>
            </a:r>
          </a:p>
          <a:p>
            <a:pPr lvl="0" rtl="0">
              <a:spcBef>
                <a:spcPts val="0"/>
              </a:spcBef>
              <a:buClr>
                <a:schemeClr val="dk1"/>
              </a:buClr>
              <a:buSzPct val="36666"/>
              <a:buFont typeface="Arial"/>
              <a:buNone/>
            </a:pPr>
            <a:r>
              <a:rPr lang="en" u="sng">
                <a:solidFill>
                  <a:schemeClr val="hlink"/>
                </a:solidFill>
                <a:hlinkClick r:id="rId5"/>
              </a:rPr>
              <a:t>Williams</a:t>
            </a:r>
            <a:r>
              <a:rPr lang="en"/>
              <a:t>, and who were </a:t>
            </a:r>
            <a:r>
              <a:rPr lang="en" u="sng">
                <a:solidFill>
                  <a:schemeClr val="hlink"/>
                </a:solidFill>
                <a:hlinkClick r:id="rId6"/>
              </a:rPr>
              <a:t>The Beatles</a:t>
            </a:r>
            <a:r>
              <a:rPr lang="en"/>
              <a:t>?</a:t>
            </a:r>
          </a:p>
          <a:p>
            <a:pPr>
              <a:spcBef>
                <a:spcPts val="0"/>
              </a:spcBef>
              <a:buNone/>
            </a:pPr>
            <a:endParaRPr/>
          </a:p>
        </p:txBody>
      </p:sp>
      <p:pic>
        <p:nvPicPr>
          <p:cNvPr id="83" name="Shape 83"/>
          <p:cNvPicPr preferRelativeResize="0"/>
          <p:nvPr/>
        </p:nvPicPr>
        <p:blipFill>
          <a:blip r:embed="rId7">
            <a:alphaModFix/>
          </a:blip>
          <a:stretch>
            <a:fillRect/>
          </a:stretch>
        </p:blipFill>
        <p:spPr>
          <a:xfrm>
            <a:off x="7505025" y="1578375"/>
            <a:ext cx="1552575" cy="2724150"/>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457200" y="205978"/>
            <a:ext cx="8229600" cy="857400"/>
          </a:xfrm>
          <a:prstGeom prst="rect">
            <a:avLst/>
          </a:prstGeom>
        </p:spPr>
        <p:txBody>
          <a:bodyPr lIns="91425" tIns="91425" rIns="91425" bIns="91425" anchor="ctr" anchorCtr="0">
            <a:spAutoFit/>
          </a:bodyPr>
          <a:lstStyle/>
          <a:p>
            <a:pPr>
              <a:spcBef>
                <a:spcPts val="0"/>
              </a:spcBef>
              <a:buNone/>
            </a:pPr>
            <a:r>
              <a:rPr lang="en"/>
              <a:t>Elvis</a:t>
            </a:r>
          </a:p>
        </p:txBody>
      </p:sp>
      <p:sp>
        <p:nvSpPr>
          <p:cNvPr id="89" name="Shape 89"/>
          <p:cNvSpPr txBox="1">
            <a:spLocks noGrp="1"/>
          </p:cNvSpPr>
          <p:nvPr>
            <p:ph type="body" idx="1"/>
          </p:nvPr>
        </p:nvSpPr>
        <p:spPr>
          <a:xfrm>
            <a:off x="457200" y="1200150"/>
            <a:ext cx="4156200" cy="3725699"/>
          </a:xfrm>
          <a:prstGeom prst="rect">
            <a:avLst/>
          </a:prstGeom>
        </p:spPr>
        <p:txBody>
          <a:bodyPr lIns="91425" tIns="91425" rIns="91425" bIns="91425" anchor="t" anchorCtr="0">
            <a:spAutoFit/>
          </a:bodyPr>
          <a:lstStyle/>
          <a:p>
            <a:pPr lvl="0" rtl="0">
              <a:spcBef>
                <a:spcPts val="0"/>
              </a:spcBef>
              <a:buNone/>
            </a:pPr>
            <a:r>
              <a:rPr lang="en" sz="2400"/>
              <a:t>13. Why do you think the Greaser's enjoyed the music of Elvis? </a:t>
            </a:r>
          </a:p>
          <a:p>
            <a:pPr lvl="0" rtl="0">
              <a:spcBef>
                <a:spcPts val="0"/>
              </a:spcBef>
              <a:buClr>
                <a:schemeClr val="dk1"/>
              </a:buClr>
              <a:buSzPct val="45833"/>
              <a:buFont typeface="Arial"/>
              <a:buNone/>
            </a:pPr>
            <a:r>
              <a:rPr lang="en" sz="2400"/>
              <a:t>14. Do you think he influenced their fashion?</a:t>
            </a:r>
          </a:p>
          <a:p>
            <a:pPr>
              <a:spcBef>
                <a:spcPts val="0"/>
              </a:spcBef>
              <a:buNone/>
            </a:pPr>
            <a:endParaRPr/>
          </a:p>
        </p:txBody>
      </p:sp>
      <p:sp>
        <p:nvSpPr>
          <p:cNvPr id="90" name="Shape 90">
            <a:hlinkClick r:id="rId3"/>
          </p:cNvPr>
          <p:cNvSpPr/>
          <p:nvPr/>
        </p:nvSpPr>
        <p:spPr>
          <a:xfrm>
            <a:off x="4459900" y="1630425"/>
            <a:ext cx="4684100" cy="3513075"/>
          </a:xfrm>
          <a:prstGeom prst="rect">
            <a:avLst/>
          </a:prstGeom>
          <a:blipFill>
            <a:blip r:embed="rId4">
              <a:alphaModFix/>
            </a:blip>
            <a:stretch>
              <a:fillRect/>
            </a:stretch>
          </a:blipFill>
          <a:ln>
            <a:noFill/>
          </a:ln>
        </p:spPr>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457200" y="205978"/>
            <a:ext cx="8229600" cy="857400"/>
          </a:xfrm>
          <a:prstGeom prst="rect">
            <a:avLst/>
          </a:prstGeom>
        </p:spPr>
        <p:txBody>
          <a:bodyPr lIns="91425" tIns="91425" rIns="91425" bIns="91425" anchor="ctr" anchorCtr="0">
            <a:spAutoFit/>
          </a:bodyPr>
          <a:lstStyle/>
          <a:p>
            <a:pPr lvl="0" rtl="0">
              <a:spcBef>
                <a:spcPts val="0"/>
              </a:spcBef>
              <a:buNone/>
            </a:pPr>
            <a:r>
              <a:rPr lang="en"/>
              <a:t>The Beatles	</a:t>
            </a:r>
          </a:p>
        </p:txBody>
      </p:sp>
      <p:sp>
        <p:nvSpPr>
          <p:cNvPr id="96" name="Shape 96"/>
          <p:cNvSpPr txBox="1">
            <a:spLocks noGrp="1"/>
          </p:cNvSpPr>
          <p:nvPr>
            <p:ph type="body" idx="1"/>
          </p:nvPr>
        </p:nvSpPr>
        <p:spPr>
          <a:xfrm>
            <a:off x="457200" y="1200150"/>
            <a:ext cx="4144199" cy="3725699"/>
          </a:xfrm>
          <a:prstGeom prst="rect">
            <a:avLst/>
          </a:prstGeom>
        </p:spPr>
        <p:txBody>
          <a:bodyPr lIns="91425" tIns="91425" rIns="91425" bIns="91425" anchor="t" anchorCtr="0">
            <a:spAutoFit/>
          </a:bodyPr>
          <a:lstStyle/>
          <a:p>
            <a:pPr lvl="0" rtl="0">
              <a:spcBef>
                <a:spcPts val="0"/>
              </a:spcBef>
              <a:buClr>
                <a:schemeClr val="dk1"/>
              </a:buClr>
              <a:buSzPct val="36666"/>
              <a:buFont typeface="Arial"/>
              <a:buNone/>
            </a:pPr>
            <a:r>
              <a:rPr lang="en"/>
              <a:t>15. Why do you think the Socs' loved The </a:t>
            </a:r>
          </a:p>
          <a:p>
            <a:pPr lvl="0" rtl="0">
              <a:spcBef>
                <a:spcPts val="0"/>
              </a:spcBef>
              <a:buNone/>
            </a:pPr>
            <a:r>
              <a:rPr lang="en"/>
              <a:t>Beatles? </a:t>
            </a:r>
          </a:p>
          <a:p>
            <a:pPr lvl="0" rtl="0">
              <a:spcBef>
                <a:spcPts val="0"/>
              </a:spcBef>
              <a:buClr>
                <a:schemeClr val="dk1"/>
              </a:buClr>
              <a:buSzPct val="36666"/>
              <a:buFont typeface="Arial"/>
              <a:buNone/>
            </a:pPr>
            <a:r>
              <a:rPr lang="en"/>
              <a:t>16. Watch the crowd in this video, do you see any fashion trends?</a:t>
            </a:r>
          </a:p>
          <a:p>
            <a:pPr lvl="0" rtl="0">
              <a:spcBef>
                <a:spcPts val="0"/>
              </a:spcBef>
              <a:buNone/>
            </a:pPr>
            <a:endParaRPr/>
          </a:p>
        </p:txBody>
      </p:sp>
      <p:sp>
        <p:nvSpPr>
          <p:cNvPr id="97" name="Shape 97">
            <a:hlinkClick r:id="rId3"/>
          </p:cNvPr>
          <p:cNvSpPr/>
          <p:nvPr/>
        </p:nvSpPr>
        <p:spPr>
          <a:xfrm>
            <a:off x="4572000" y="1659575"/>
            <a:ext cx="4572000" cy="3429000"/>
          </a:xfrm>
          <a:prstGeom prst="rect">
            <a:avLst/>
          </a:prstGeom>
          <a:blipFill>
            <a:blip r:embed="rId4">
              <a:alphaModFix/>
            </a:blip>
            <a:stretch>
              <a:fillRect/>
            </a:stretch>
          </a:blipFill>
          <a:ln>
            <a:noFill/>
          </a:ln>
        </p:spPr>
      </p:sp>
    </p:spTree>
  </p:cSld>
  <p:clrMapOvr>
    <a:masterClrMapping/>
  </p:clrMapOvr>
  <p:transition spd="slow">
    <p:cut/>
  </p:transition>
</p:sld>
</file>

<file path=ppt/theme/theme1.xml><?xml version="1.0" encoding="utf-8"?>
<a:theme xmlns:a="http://schemas.openxmlformats.org/drawingml/2006/main" name="paper-plane">
  <a:themeElements>
    <a:clrScheme name="Custom 354">
      <a:dk1>
        <a:srgbClr val="000000"/>
      </a:dk1>
      <a:lt1>
        <a:srgbClr val="FFFFFF"/>
      </a:lt1>
      <a:dk2>
        <a:srgbClr val="30182B"/>
      </a:dk2>
      <a:lt2>
        <a:srgbClr val="DFDFDF"/>
      </a:lt2>
      <a:accent1>
        <a:srgbClr val="592D50"/>
      </a:accent1>
      <a:accent2>
        <a:srgbClr val="D3A67A"/>
      </a:accent2>
      <a:accent3>
        <a:srgbClr val="45485F"/>
      </a:accent3>
      <a:accent4>
        <a:srgbClr val="6B9756"/>
      </a:accent4>
      <a:accent5>
        <a:srgbClr val="7D576E"/>
      </a:accent5>
      <a:accent6>
        <a:srgbClr val="4C1A23"/>
      </a:accent6>
      <a:hlink>
        <a:srgbClr val="511E3E"/>
      </a:hlink>
      <a:folHlink>
        <a:srgbClr val="9EA0A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484</Words>
  <Application>Microsoft Office PowerPoint</Application>
  <PresentationFormat>On-screen Show (16:9)</PresentationFormat>
  <Paragraphs>88</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paper-plane</vt:lpstr>
      <vt:lpstr>The Outsiders 1960s Webquest</vt:lpstr>
      <vt:lpstr>The Author</vt:lpstr>
      <vt:lpstr>The Economy</vt:lpstr>
      <vt:lpstr>Fashion</vt:lpstr>
      <vt:lpstr>Events</vt:lpstr>
      <vt:lpstr>Baby Boomers</vt:lpstr>
      <vt:lpstr>Music</vt:lpstr>
      <vt:lpstr>Elvis</vt:lpstr>
      <vt:lpstr>The Beatles </vt:lpstr>
      <vt:lpstr>Television</vt:lpstr>
      <vt:lpstr>Movies</vt:lpstr>
      <vt:lpstr>Movie Stars:</vt:lpstr>
      <vt:lpstr>Cars:</vt:lpstr>
      <vt:lpstr>Smoking:</vt:lpstr>
      <vt:lpstr>Barrel Racing</vt:lpstr>
      <vt:lpstr>Reform School</vt:lpstr>
      <vt:lpstr>Business</vt:lpstr>
      <vt:lpstr>Literature</vt:lpstr>
      <vt:lpstr>Robert Frost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Outsiders 1960s Webquest</dc:title>
  <dc:creator>Lauren Mulrooney</dc:creator>
  <cp:lastModifiedBy>Lauren Mulrooney</cp:lastModifiedBy>
  <cp:revision>1</cp:revision>
  <dcterms:modified xsi:type="dcterms:W3CDTF">2014-09-14T22:42:15Z</dcterms:modified>
</cp:coreProperties>
</file>